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24"/>
  </p:notesMasterIdLst>
  <p:sldIdLst>
    <p:sldId id="256" r:id="rId6"/>
    <p:sldId id="298" r:id="rId7"/>
    <p:sldId id="293" r:id="rId8"/>
    <p:sldId id="273" r:id="rId9"/>
    <p:sldId id="282" r:id="rId10"/>
    <p:sldId id="294" r:id="rId11"/>
    <p:sldId id="285" r:id="rId12"/>
    <p:sldId id="296" r:id="rId13"/>
    <p:sldId id="297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301" r:id="rId22"/>
    <p:sldId id="278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288" autoAdjust="0"/>
    <p:restoredTop sz="99608" autoAdjust="0"/>
  </p:normalViewPr>
  <p:slideViewPr>
    <p:cSldViewPr snapToGrid="0" snapToObjects="1">
      <p:cViewPr>
        <p:scale>
          <a:sx n="80" d="100"/>
          <a:sy n="80" d="100"/>
        </p:scale>
        <p:origin x="678" y="3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9A835-1397-4A4F-8EE9-ACCEC185AFAF}" type="datetimeFigureOut">
              <a:rPr lang="en-US" smtClean="0"/>
              <a:pPr/>
              <a:t>9/23/2016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6E9DE-FCC4-FE4A-B9C3-8C49F4E35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16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2/10/2016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75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Glob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50803" y="4561305"/>
            <a:ext cx="2446222" cy="544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40434" y="4140061"/>
            <a:ext cx="7772400" cy="4657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0434" y="4626722"/>
            <a:ext cx="6400800" cy="392906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69" y="51174"/>
            <a:ext cx="1324289" cy="430394"/>
          </a:xfrm>
          <a:prstGeom prst="rect">
            <a:avLst/>
          </a:prstGeom>
        </p:spPr>
      </p:pic>
      <p:pic>
        <p:nvPicPr>
          <p:cNvPr id="7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5" y="4617611"/>
            <a:ext cx="18288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27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Datacent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4595173"/>
            <a:ext cx="2446222" cy="544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40434" y="4140061"/>
            <a:ext cx="7772400" cy="4657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0434" y="4626722"/>
            <a:ext cx="6400800" cy="392906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69" y="51174"/>
            <a:ext cx="1324289" cy="430394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5" y="4617611"/>
            <a:ext cx="18288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12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- Datacent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4595173"/>
            <a:ext cx="2446222" cy="544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40434" y="4140061"/>
            <a:ext cx="7772400" cy="4657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0434" y="4626722"/>
            <a:ext cx="6400800" cy="392906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69" y="51174"/>
            <a:ext cx="1324289" cy="430394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5" y="4617611"/>
            <a:ext cx="18288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03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- Datacent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4595173"/>
            <a:ext cx="2446222" cy="544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40434" y="4140061"/>
            <a:ext cx="7772400" cy="4657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0434" y="4626722"/>
            <a:ext cx="6400800" cy="392906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69" y="51174"/>
            <a:ext cx="1324289" cy="430394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5" y="4617611"/>
            <a:ext cx="18288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46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- Datacent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4595173"/>
            <a:ext cx="2446222" cy="544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40434" y="4140061"/>
            <a:ext cx="7772400" cy="4657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0434" y="4626722"/>
            <a:ext cx="6400800" cy="392906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69" y="51174"/>
            <a:ext cx="1324289" cy="430394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5" y="4617611"/>
            <a:ext cx="18288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17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- Datacent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4595173"/>
            <a:ext cx="2446222" cy="544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40434" y="4140061"/>
            <a:ext cx="7772400" cy="4657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0434" y="4626722"/>
            <a:ext cx="6400800" cy="392906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69" y="51174"/>
            <a:ext cx="1324289" cy="430394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5" y="4617611"/>
            <a:ext cx="18288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90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 - Datacent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4595173"/>
            <a:ext cx="2446222" cy="544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40434" y="4140061"/>
            <a:ext cx="7772400" cy="4657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0434" y="4626722"/>
            <a:ext cx="6400800" cy="392906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69" y="51174"/>
            <a:ext cx="1324289" cy="430394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5" y="4617611"/>
            <a:ext cx="18288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79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 - Datacent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4595173"/>
            <a:ext cx="2446222" cy="544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40434" y="4140061"/>
            <a:ext cx="7772400" cy="4657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0434" y="4626722"/>
            <a:ext cx="6400800" cy="392906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69" y="51174"/>
            <a:ext cx="1324289" cy="430394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5" y="4617611"/>
            <a:ext cx="18288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01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 - Datacent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4595173"/>
            <a:ext cx="2446222" cy="544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40434" y="4140061"/>
            <a:ext cx="7772400" cy="4657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0434" y="4626722"/>
            <a:ext cx="6400800" cy="392906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69" y="51174"/>
            <a:ext cx="1324289" cy="430394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5" y="4617611"/>
            <a:ext cx="18288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44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 - Datacent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4595173"/>
            <a:ext cx="2446222" cy="544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40434" y="4140061"/>
            <a:ext cx="7772400" cy="4657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0434" y="4626722"/>
            <a:ext cx="6400800" cy="392906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69" y="51174"/>
            <a:ext cx="1324289" cy="430394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5" y="4617611"/>
            <a:ext cx="18288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07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 - Datacent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4595173"/>
            <a:ext cx="2446222" cy="544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40434" y="4140061"/>
            <a:ext cx="7772400" cy="4657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0434" y="4626722"/>
            <a:ext cx="6400800" cy="392906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69" y="51174"/>
            <a:ext cx="1324289" cy="430394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5" y="4617611"/>
            <a:ext cx="18288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2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Idea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33869" y="4561305"/>
            <a:ext cx="2446222" cy="544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40434" y="4140061"/>
            <a:ext cx="7772400" cy="4657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0434" y="4626722"/>
            <a:ext cx="6400800" cy="392906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8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69" y="51174"/>
            <a:ext cx="1324289" cy="430394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5" y="4617611"/>
            <a:ext cx="18288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453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 - Datacent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4595173"/>
            <a:ext cx="2446222" cy="544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40434" y="4140061"/>
            <a:ext cx="7772400" cy="4657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0434" y="4626722"/>
            <a:ext cx="6400800" cy="392906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69" y="51174"/>
            <a:ext cx="1324289" cy="430394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5" y="4617611"/>
            <a:ext cx="18288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221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Slide - Datacent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4595173"/>
            <a:ext cx="2446222" cy="544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40434" y="4140061"/>
            <a:ext cx="7772400" cy="4657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0434" y="4626722"/>
            <a:ext cx="6400800" cy="392906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69" y="51174"/>
            <a:ext cx="1324289" cy="430394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5" y="4617611"/>
            <a:ext cx="18288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36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 - Datacent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4595173"/>
            <a:ext cx="2446222" cy="544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40434" y="4140061"/>
            <a:ext cx="7772400" cy="4657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0434" y="4626722"/>
            <a:ext cx="6400800" cy="392906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69" y="51174"/>
            <a:ext cx="1324289" cy="430394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5" y="4617611"/>
            <a:ext cx="18288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60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Slide - Datacent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4595173"/>
            <a:ext cx="2446222" cy="544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40434" y="4140061"/>
            <a:ext cx="7772400" cy="4657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0434" y="4626722"/>
            <a:ext cx="6400800" cy="392906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69" y="51174"/>
            <a:ext cx="1324289" cy="430394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5" y="4617611"/>
            <a:ext cx="18288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09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 - Datacent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4595173"/>
            <a:ext cx="2446222" cy="544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40434" y="4140061"/>
            <a:ext cx="7772400" cy="4657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0434" y="4626722"/>
            <a:ext cx="6400800" cy="392906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69" y="51174"/>
            <a:ext cx="1324289" cy="430394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5" y="4617611"/>
            <a:ext cx="18288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80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 - Datacent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4595173"/>
            <a:ext cx="2446222" cy="544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40434" y="4140061"/>
            <a:ext cx="7772400" cy="4657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0434" y="4626722"/>
            <a:ext cx="6400800" cy="392906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69" y="51174"/>
            <a:ext cx="1324289" cy="430394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5" y="4617611"/>
            <a:ext cx="18288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76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0151" y="191361"/>
            <a:ext cx="8503920" cy="4945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296784" y="183704"/>
            <a:ext cx="8503920" cy="512844"/>
            <a:chOff x="457200" y="183704"/>
            <a:chExt cx="8229600" cy="512844"/>
          </a:xfrm>
        </p:grpSpPr>
        <p:cxnSp>
          <p:nvCxnSpPr>
            <p:cNvPr id="16" name="Straight Connector 15"/>
            <p:cNvCxnSpPr/>
            <p:nvPr userDrawn="1"/>
          </p:nvCxnSpPr>
          <p:spPr>
            <a:xfrm flipH="1">
              <a:off x="457200" y="696548"/>
              <a:ext cx="8229600" cy="0"/>
            </a:xfrm>
            <a:prstGeom prst="line">
              <a:avLst/>
            </a:prstGeom>
            <a:ln w="9525" cmpd="sng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H="1">
              <a:off x="457200" y="183704"/>
              <a:ext cx="8229600" cy="0"/>
            </a:xfrm>
            <a:prstGeom prst="line">
              <a:avLst/>
            </a:prstGeom>
            <a:ln w="9525" cmpd="sng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Content Placeholder 18"/>
          <p:cNvSpPr>
            <a:spLocks noGrp="1"/>
          </p:cNvSpPr>
          <p:nvPr>
            <p:ph sz="quarter" idx="10"/>
          </p:nvPr>
        </p:nvSpPr>
        <p:spPr>
          <a:xfrm>
            <a:off x="310151" y="828844"/>
            <a:ext cx="8503920" cy="3652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662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2587625" y="4834511"/>
            <a:ext cx="3395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© 2014 Avnet, Inc. Proprietary and confidential. </a:t>
            </a:r>
            <a:endParaRPr lang="en-US" sz="1000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10151" y="191361"/>
            <a:ext cx="8503920" cy="4945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96784" y="183704"/>
            <a:ext cx="8503920" cy="512844"/>
            <a:chOff x="457200" y="183704"/>
            <a:chExt cx="8229600" cy="512844"/>
          </a:xfrm>
        </p:grpSpPr>
        <p:cxnSp>
          <p:nvCxnSpPr>
            <p:cNvPr id="11" name="Straight Connector 10"/>
            <p:cNvCxnSpPr/>
            <p:nvPr userDrawn="1"/>
          </p:nvCxnSpPr>
          <p:spPr>
            <a:xfrm flipH="1">
              <a:off x="457200" y="696548"/>
              <a:ext cx="8229600" cy="0"/>
            </a:xfrm>
            <a:prstGeom prst="line">
              <a:avLst/>
            </a:prstGeom>
            <a:ln w="9525" cmpd="sng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 flipH="1">
              <a:off x="457200" y="183704"/>
              <a:ext cx="8229600" cy="0"/>
            </a:xfrm>
            <a:prstGeom prst="line">
              <a:avLst/>
            </a:prstGeom>
            <a:ln w="9525" cmpd="sng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ontent Placeholder 18"/>
          <p:cNvSpPr>
            <a:spLocks noGrp="1"/>
          </p:cNvSpPr>
          <p:nvPr>
            <p:ph sz="quarter" idx="10"/>
          </p:nvPr>
        </p:nvSpPr>
        <p:spPr>
          <a:xfrm>
            <a:off x="310151" y="828844"/>
            <a:ext cx="8503920" cy="3652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78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Two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310151" y="298305"/>
            <a:ext cx="8503920" cy="4945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296784" y="950540"/>
            <a:ext cx="8503920" cy="0"/>
          </a:xfrm>
          <a:prstGeom prst="line">
            <a:avLst/>
          </a:prstGeom>
          <a:ln w="9525" cmpd="sng">
            <a:solidFill>
              <a:srgbClr val="A6A6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296784" y="183704"/>
            <a:ext cx="8503920" cy="0"/>
          </a:xfrm>
          <a:prstGeom prst="line">
            <a:avLst/>
          </a:prstGeom>
          <a:ln w="9525" cmpd="sng">
            <a:solidFill>
              <a:srgbClr val="A6A6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18"/>
          <p:cNvSpPr>
            <a:spLocks noGrp="1"/>
          </p:cNvSpPr>
          <p:nvPr>
            <p:ph sz="quarter" idx="10"/>
          </p:nvPr>
        </p:nvSpPr>
        <p:spPr>
          <a:xfrm>
            <a:off x="310151" y="1109572"/>
            <a:ext cx="8503920" cy="3652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74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10151" y="191361"/>
            <a:ext cx="8503920" cy="4945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296784" y="183704"/>
            <a:ext cx="8503920" cy="512844"/>
            <a:chOff x="457200" y="183704"/>
            <a:chExt cx="8229600" cy="512844"/>
          </a:xfrm>
        </p:grpSpPr>
        <p:cxnSp>
          <p:nvCxnSpPr>
            <p:cNvPr id="10" name="Straight Connector 9"/>
            <p:cNvCxnSpPr/>
            <p:nvPr userDrawn="1"/>
          </p:nvCxnSpPr>
          <p:spPr>
            <a:xfrm flipH="1">
              <a:off x="457200" y="696548"/>
              <a:ext cx="8229600" cy="0"/>
            </a:xfrm>
            <a:prstGeom prst="line">
              <a:avLst/>
            </a:prstGeom>
            <a:ln w="9525" cmpd="sng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 flipH="1">
              <a:off x="457200" y="183704"/>
              <a:ext cx="8229600" cy="0"/>
            </a:xfrm>
            <a:prstGeom prst="line">
              <a:avLst/>
            </a:prstGeom>
            <a:ln w="9525" cmpd="sng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ontent Placeholder 18"/>
          <p:cNvSpPr>
            <a:spLocks noGrp="1"/>
          </p:cNvSpPr>
          <p:nvPr>
            <p:ph sz="quarter" idx="10"/>
          </p:nvPr>
        </p:nvSpPr>
        <p:spPr>
          <a:xfrm>
            <a:off x="310151" y="828844"/>
            <a:ext cx="8503920" cy="3652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1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Women-Comput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3869" y="4561305"/>
            <a:ext cx="2446222" cy="544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40434" y="4140061"/>
            <a:ext cx="7772400" cy="4657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0434" y="4626722"/>
            <a:ext cx="6400800" cy="392906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8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69" y="51174"/>
            <a:ext cx="1324289" cy="430394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5" y="4617611"/>
            <a:ext cx="18288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453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2826" y="1927399"/>
            <a:ext cx="7772400" cy="46910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2826" y="2385563"/>
            <a:ext cx="7772400" cy="333374"/>
          </a:xfr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rgbClr val="B2B2B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457200" y="2732305"/>
            <a:ext cx="8229600" cy="0"/>
          </a:xfrm>
          <a:prstGeom prst="line">
            <a:avLst/>
          </a:prstGeom>
          <a:ln w="9525" cmpd="sng">
            <a:solidFill>
              <a:srgbClr val="A6A6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457200" y="1925365"/>
            <a:ext cx="8229600" cy="0"/>
          </a:xfrm>
          <a:prstGeom prst="line">
            <a:avLst/>
          </a:prstGeom>
          <a:ln w="9525" cmpd="sng">
            <a:solidFill>
              <a:srgbClr val="A6A6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4357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r-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0528"/>
            <a:ext cx="9144000" cy="82718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043325"/>
            <a:ext cx="8229600" cy="8343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53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r-light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3326"/>
            <a:ext cx="9144000" cy="83439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043325"/>
            <a:ext cx="8229600" cy="8343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532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r-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9945"/>
            <a:ext cx="9144000" cy="82855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043325"/>
            <a:ext cx="8229600" cy="8343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532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22 at 9.49.36 P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0527"/>
            <a:ext cx="9144000" cy="82855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043325"/>
            <a:ext cx="8229600" cy="8343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532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r-bluegree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0528"/>
            <a:ext cx="9144000" cy="82718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043325"/>
            <a:ext cx="8229600" cy="8343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532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0151" y="836071"/>
            <a:ext cx="4154902" cy="362898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199" y="836071"/>
            <a:ext cx="4165871" cy="362898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10151" y="191361"/>
            <a:ext cx="8503920" cy="4945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296784" y="183704"/>
            <a:ext cx="8503920" cy="512844"/>
            <a:chOff x="457200" y="183704"/>
            <a:chExt cx="8229600" cy="512844"/>
          </a:xfrm>
        </p:grpSpPr>
        <p:cxnSp>
          <p:nvCxnSpPr>
            <p:cNvPr id="10" name="Straight Connector 9"/>
            <p:cNvCxnSpPr/>
            <p:nvPr userDrawn="1"/>
          </p:nvCxnSpPr>
          <p:spPr>
            <a:xfrm flipH="1">
              <a:off x="457200" y="696548"/>
              <a:ext cx="8229600" cy="0"/>
            </a:xfrm>
            <a:prstGeom prst="line">
              <a:avLst/>
            </a:prstGeom>
            <a:ln w="9525" cmpd="sng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 flipH="1">
              <a:off x="457200" y="183704"/>
              <a:ext cx="8229600" cy="0"/>
            </a:xfrm>
            <a:prstGeom prst="line">
              <a:avLst/>
            </a:prstGeom>
            <a:ln w="9525" cmpd="sng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54882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0151" y="831216"/>
            <a:ext cx="4168270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0151" y="1311036"/>
            <a:ext cx="4168270" cy="319412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5474" y="831216"/>
            <a:ext cx="4175230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5474" y="1311036"/>
            <a:ext cx="4175230" cy="319412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10151" y="191361"/>
            <a:ext cx="8503920" cy="4945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296784" y="183704"/>
            <a:ext cx="8503920" cy="512844"/>
            <a:chOff x="457200" y="183704"/>
            <a:chExt cx="8229600" cy="512844"/>
          </a:xfrm>
        </p:grpSpPr>
        <p:cxnSp>
          <p:nvCxnSpPr>
            <p:cNvPr id="12" name="Straight Connector 11"/>
            <p:cNvCxnSpPr/>
            <p:nvPr userDrawn="1"/>
          </p:nvCxnSpPr>
          <p:spPr>
            <a:xfrm flipH="1">
              <a:off x="457200" y="696548"/>
              <a:ext cx="8229600" cy="0"/>
            </a:xfrm>
            <a:prstGeom prst="line">
              <a:avLst/>
            </a:prstGeom>
            <a:ln w="9525" cmpd="sng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H="1">
              <a:off x="457200" y="183704"/>
              <a:ext cx="8229600" cy="0"/>
            </a:xfrm>
            <a:prstGeom prst="line">
              <a:avLst/>
            </a:prstGeom>
            <a:ln w="9525" cmpd="sng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4989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10151" y="191361"/>
            <a:ext cx="8503920" cy="4945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96784" y="183704"/>
            <a:ext cx="8503920" cy="512844"/>
            <a:chOff x="457200" y="183704"/>
            <a:chExt cx="8229600" cy="512844"/>
          </a:xfrm>
        </p:grpSpPr>
        <p:cxnSp>
          <p:nvCxnSpPr>
            <p:cNvPr id="8" name="Straight Connector 7"/>
            <p:cNvCxnSpPr/>
            <p:nvPr userDrawn="1"/>
          </p:nvCxnSpPr>
          <p:spPr>
            <a:xfrm flipH="1">
              <a:off x="457200" y="696548"/>
              <a:ext cx="8229600" cy="0"/>
            </a:xfrm>
            <a:prstGeom prst="line">
              <a:avLst/>
            </a:prstGeom>
            <a:ln w="9525" cmpd="sng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 flipH="1">
              <a:off x="457200" y="183704"/>
              <a:ext cx="8229600" cy="0"/>
            </a:xfrm>
            <a:prstGeom prst="line">
              <a:avLst/>
            </a:prstGeom>
            <a:ln w="9525" cmpd="sng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4315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622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Chai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3869" y="4569772"/>
            <a:ext cx="2446222" cy="544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40434" y="4140061"/>
            <a:ext cx="7772400" cy="4657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0434" y="4626722"/>
            <a:ext cx="6400800" cy="392906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8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69" y="51174"/>
            <a:ext cx="1324289" cy="430394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5" y="4617611"/>
            <a:ext cx="18288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035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04788"/>
            <a:ext cx="5111750" cy="438983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935790"/>
            <a:ext cx="3008313" cy="365883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44833"/>
            <a:ext cx="3008313" cy="49453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rgbClr val="E22422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457201" y="816860"/>
            <a:ext cx="3008313" cy="0"/>
          </a:xfrm>
          <a:prstGeom prst="line">
            <a:avLst/>
          </a:prstGeom>
          <a:ln w="9525" cmpd="sng">
            <a:solidFill>
              <a:srgbClr val="A6A6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457201" y="183704"/>
            <a:ext cx="3008313" cy="0"/>
          </a:xfrm>
          <a:prstGeom prst="line">
            <a:avLst/>
          </a:prstGeom>
          <a:ln w="9525" cmpd="sng">
            <a:solidFill>
              <a:srgbClr val="A6A6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148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5440" y="3453402"/>
            <a:ext cx="8496934" cy="34051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5440" y="299165"/>
            <a:ext cx="8496935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45440" y="3851719"/>
            <a:ext cx="8496934" cy="60364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5610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- Two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310151" y="298306"/>
            <a:ext cx="8503920" cy="4945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296784" y="950540"/>
            <a:ext cx="8503920" cy="0"/>
          </a:xfrm>
          <a:prstGeom prst="line">
            <a:avLst/>
          </a:prstGeom>
          <a:ln w="9525" cmpd="sng">
            <a:solidFill>
              <a:srgbClr val="A6A6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296784" y="183704"/>
            <a:ext cx="8503920" cy="0"/>
          </a:xfrm>
          <a:prstGeom prst="line">
            <a:avLst/>
          </a:prstGeom>
          <a:ln w="9525" cmpd="sng">
            <a:solidFill>
              <a:srgbClr val="A6A6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 userDrawn="1"/>
        </p:nvSpPr>
        <p:spPr>
          <a:xfrm>
            <a:off x="90000" y="4461750"/>
            <a:ext cx="8910000" cy="6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 smtClean="0">
              <a:solidFill>
                <a:srgbClr val="FFFFFF"/>
              </a:solidFill>
            </a:endParaRP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0"/>
          </p:nvPr>
        </p:nvSpPr>
        <p:spPr>
          <a:xfrm>
            <a:off x="310151" y="1109572"/>
            <a:ext cx="8503920" cy="3652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3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Women-Comput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3869" y="4561305"/>
            <a:ext cx="2446222" cy="544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40434" y="4140061"/>
            <a:ext cx="7772400" cy="4657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0434" y="4626722"/>
            <a:ext cx="6400800" cy="392906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8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69" y="51174"/>
            <a:ext cx="1324289" cy="430394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5" y="4617611"/>
            <a:ext cx="18288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45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atacent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4595173"/>
            <a:ext cx="2446222" cy="544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40434" y="4140061"/>
            <a:ext cx="7772400" cy="4657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0434" y="4626722"/>
            <a:ext cx="6400800" cy="392906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69" y="51174"/>
            <a:ext cx="1324289" cy="430394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5" y="4617611"/>
            <a:ext cx="18288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12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Glob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50803" y="4561305"/>
            <a:ext cx="2446222" cy="544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40434" y="4140061"/>
            <a:ext cx="7772400" cy="4657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0434" y="4626722"/>
            <a:ext cx="6400800" cy="392906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69" y="51174"/>
            <a:ext cx="1324289" cy="430394"/>
          </a:xfrm>
          <a:prstGeom prst="rect">
            <a:avLst/>
          </a:prstGeom>
        </p:spPr>
      </p:pic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5" y="4617611"/>
            <a:ext cx="18288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27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- Idea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33869" y="4561305"/>
            <a:ext cx="2446222" cy="544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40434" y="4140061"/>
            <a:ext cx="7772400" cy="4657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0434" y="4626722"/>
            <a:ext cx="6400800" cy="392906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8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69" y="51174"/>
            <a:ext cx="1324289" cy="430394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5" y="4617611"/>
            <a:ext cx="18288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4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Technolog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3869" y="4569772"/>
            <a:ext cx="2446222" cy="544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40434" y="4140061"/>
            <a:ext cx="7772400" cy="4657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0434" y="4626722"/>
            <a:ext cx="6400800" cy="392906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8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69" y="51174"/>
            <a:ext cx="1324289" cy="430394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5" y="4617611"/>
            <a:ext cx="18288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45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3290" y="828845"/>
            <a:ext cx="8496499" cy="3571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78609" y="4792491"/>
            <a:ext cx="6032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fld id="{F801A9E2-1862-1F40-B1F1-D7AFC8BA61F4}" type="slidenum">
              <a:rPr lang="en-US" sz="800" smtClean="0">
                <a:solidFill>
                  <a:schemeClr val="tx1"/>
                </a:solidFill>
              </a:rPr>
              <a:pPr algn="l"/>
              <a:t>‹#›</a:t>
            </a:fld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1627" y="4819421"/>
            <a:ext cx="7825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6DDAAD6-0DC0-49CB-83E4-486296712F6B}" type="datetime3">
              <a:rPr lang="en-US" sz="800" smtClean="0"/>
              <a:t>23 September 2016</a:t>
            </a:fld>
            <a:endParaRPr lang="en-US" sz="800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22" y="4787740"/>
            <a:ext cx="237386" cy="237386"/>
          </a:xfrm>
          <a:prstGeom prst="rect">
            <a:avLst/>
          </a:prstGeom>
        </p:spPr>
      </p:pic>
      <p:pic>
        <p:nvPicPr>
          <p:cNvPr id="15" name="Picture 14" descr="sRGB grey_date.png"/>
          <p:cNvPicPr>
            <a:picLocks noChangeAspect="1"/>
          </p:cNvPicPr>
          <p:nvPr userDrawn="1"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33" y="4787740"/>
            <a:ext cx="237386" cy="237386"/>
          </a:xfrm>
          <a:prstGeom prst="rect">
            <a:avLst/>
          </a:prstGeom>
        </p:spPr>
      </p:pic>
      <p:sp>
        <p:nvSpPr>
          <p:cNvPr id="44" name="Title Placeholder 1"/>
          <p:cNvSpPr>
            <a:spLocks noGrp="1"/>
          </p:cNvSpPr>
          <p:nvPr>
            <p:ph type="title"/>
          </p:nvPr>
        </p:nvSpPr>
        <p:spPr>
          <a:xfrm>
            <a:off x="326658" y="177992"/>
            <a:ext cx="8496499" cy="494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656" y="4521955"/>
            <a:ext cx="1416008" cy="51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3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6" r:id="rId3"/>
    <p:sldLayoutId id="2147483677" r:id="rId4"/>
    <p:sldLayoutId id="2147483664" r:id="rId5"/>
    <p:sldLayoutId id="2147483669" r:id="rId6"/>
    <p:sldLayoutId id="2147483679" r:id="rId7"/>
    <p:sldLayoutId id="2147483680" r:id="rId8"/>
    <p:sldLayoutId id="2147483682" r:id="rId9"/>
    <p:sldLayoutId id="2147483683" r:id="rId10"/>
    <p:sldLayoutId id="2147483703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650" r:id="rId26"/>
    <p:sldLayoutId id="2147483663" r:id="rId27"/>
    <p:sldLayoutId id="2147483661" r:id="rId28"/>
    <p:sldLayoutId id="2147483660" r:id="rId29"/>
    <p:sldLayoutId id="2147483651" r:id="rId30"/>
    <p:sldLayoutId id="2147483662" r:id="rId31"/>
    <p:sldLayoutId id="2147483675" r:id="rId32"/>
    <p:sldLayoutId id="2147483678" r:id="rId33"/>
    <p:sldLayoutId id="2147483681" r:id="rId34"/>
    <p:sldLayoutId id="2147483684" r:id="rId35"/>
    <p:sldLayoutId id="2147483652" r:id="rId36"/>
    <p:sldLayoutId id="2147483653" r:id="rId37"/>
    <p:sldLayoutId id="2147483654" r:id="rId38"/>
    <p:sldLayoutId id="2147483655" r:id="rId39"/>
    <p:sldLayoutId id="2147483656" r:id="rId40"/>
    <p:sldLayoutId id="2147483657" r:id="rId41"/>
    <p:sldLayoutId id="2147483719" r:id="rId4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26" Type="http://schemas.openxmlformats.org/officeDocument/2006/relationships/image" Target="../media/image78.png"/><Relationship Id="rId39" Type="http://schemas.openxmlformats.org/officeDocument/2006/relationships/image" Target="../media/image112.jpeg"/><Relationship Id="rId21" Type="http://schemas.openxmlformats.org/officeDocument/2006/relationships/image" Target="../media/image96.jpeg"/><Relationship Id="rId34" Type="http://schemas.openxmlformats.org/officeDocument/2006/relationships/image" Target="../media/image107.png"/><Relationship Id="rId42" Type="http://schemas.openxmlformats.org/officeDocument/2006/relationships/image" Target="../media/image115.png"/><Relationship Id="rId47" Type="http://schemas.openxmlformats.org/officeDocument/2006/relationships/image" Target="../media/image120.jpeg"/><Relationship Id="rId50" Type="http://schemas.openxmlformats.org/officeDocument/2006/relationships/image" Target="../media/image123.jpeg"/><Relationship Id="rId55" Type="http://schemas.openxmlformats.org/officeDocument/2006/relationships/image" Target="../media/image128.png"/><Relationship Id="rId63" Type="http://schemas.openxmlformats.org/officeDocument/2006/relationships/image" Target="../media/image136.png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91.png"/><Relationship Id="rId20" Type="http://schemas.openxmlformats.org/officeDocument/2006/relationships/image" Target="../media/image95.jpeg"/><Relationship Id="rId29" Type="http://schemas.openxmlformats.org/officeDocument/2006/relationships/image" Target="../media/image102.jpeg"/><Relationship Id="rId41" Type="http://schemas.openxmlformats.org/officeDocument/2006/relationships/image" Target="../media/image114.jpeg"/><Relationship Id="rId54" Type="http://schemas.openxmlformats.org/officeDocument/2006/relationships/image" Target="../media/image127.png"/><Relationship Id="rId62" Type="http://schemas.openxmlformats.org/officeDocument/2006/relationships/image" Target="../media/image13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81.gif"/><Relationship Id="rId11" Type="http://schemas.openxmlformats.org/officeDocument/2006/relationships/image" Target="../media/image86.gif"/><Relationship Id="rId24" Type="http://schemas.openxmlformats.org/officeDocument/2006/relationships/image" Target="../media/image99.jpeg"/><Relationship Id="rId32" Type="http://schemas.openxmlformats.org/officeDocument/2006/relationships/image" Target="../media/image105.jpeg"/><Relationship Id="rId37" Type="http://schemas.openxmlformats.org/officeDocument/2006/relationships/image" Target="../media/image110.png"/><Relationship Id="rId40" Type="http://schemas.openxmlformats.org/officeDocument/2006/relationships/image" Target="../media/image113.jpeg"/><Relationship Id="rId45" Type="http://schemas.openxmlformats.org/officeDocument/2006/relationships/image" Target="../media/image118.jpeg"/><Relationship Id="rId53" Type="http://schemas.openxmlformats.org/officeDocument/2006/relationships/image" Target="../media/image126.png"/><Relationship Id="rId58" Type="http://schemas.openxmlformats.org/officeDocument/2006/relationships/image" Target="../media/image131.png"/><Relationship Id="rId5" Type="http://schemas.openxmlformats.org/officeDocument/2006/relationships/image" Target="../media/image80.gif"/><Relationship Id="rId15" Type="http://schemas.openxmlformats.org/officeDocument/2006/relationships/image" Target="../media/image90.png"/><Relationship Id="rId23" Type="http://schemas.openxmlformats.org/officeDocument/2006/relationships/image" Target="../media/image98.jpeg"/><Relationship Id="rId28" Type="http://schemas.openxmlformats.org/officeDocument/2006/relationships/image" Target="../media/image101.jpeg"/><Relationship Id="rId36" Type="http://schemas.openxmlformats.org/officeDocument/2006/relationships/image" Target="../media/image109.jpeg"/><Relationship Id="rId49" Type="http://schemas.openxmlformats.org/officeDocument/2006/relationships/image" Target="../media/image122.png"/><Relationship Id="rId57" Type="http://schemas.openxmlformats.org/officeDocument/2006/relationships/image" Target="../media/image130.gif"/><Relationship Id="rId61" Type="http://schemas.openxmlformats.org/officeDocument/2006/relationships/image" Target="../media/image134.jpeg"/><Relationship Id="rId10" Type="http://schemas.openxmlformats.org/officeDocument/2006/relationships/image" Target="../media/image85.png"/><Relationship Id="rId19" Type="http://schemas.openxmlformats.org/officeDocument/2006/relationships/image" Target="../media/image94.png"/><Relationship Id="rId31" Type="http://schemas.openxmlformats.org/officeDocument/2006/relationships/image" Target="../media/image104.jpeg"/><Relationship Id="rId44" Type="http://schemas.openxmlformats.org/officeDocument/2006/relationships/image" Target="../media/image117.png"/><Relationship Id="rId52" Type="http://schemas.openxmlformats.org/officeDocument/2006/relationships/image" Target="../media/image125.png"/><Relationship Id="rId60" Type="http://schemas.openxmlformats.org/officeDocument/2006/relationships/image" Target="../media/image133.gif"/><Relationship Id="rId4" Type="http://schemas.openxmlformats.org/officeDocument/2006/relationships/image" Target="../media/image79.png"/><Relationship Id="rId9" Type="http://schemas.openxmlformats.org/officeDocument/2006/relationships/image" Target="../media/image84.gif"/><Relationship Id="rId14" Type="http://schemas.openxmlformats.org/officeDocument/2006/relationships/image" Target="../media/image89.gif"/><Relationship Id="rId22" Type="http://schemas.openxmlformats.org/officeDocument/2006/relationships/image" Target="../media/image97.jpeg"/><Relationship Id="rId27" Type="http://schemas.openxmlformats.org/officeDocument/2006/relationships/image" Target="../media/image100.jpeg"/><Relationship Id="rId30" Type="http://schemas.openxmlformats.org/officeDocument/2006/relationships/image" Target="../media/image103.jpeg"/><Relationship Id="rId35" Type="http://schemas.openxmlformats.org/officeDocument/2006/relationships/image" Target="../media/image108.jpeg"/><Relationship Id="rId43" Type="http://schemas.openxmlformats.org/officeDocument/2006/relationships/image" Target="../media/image116.png"/><Relationship Id="rId48" Type="http://schemas.openxmlformats.org/officeDocument/2006/relationships/image" Target="../media/image121.png"/><Relationship Id="rId56" Type="http://schemas.openxmlformats.org/officeDocument/2006/relationships/image" Target="../media/image129.gif"/><Relationship Id="rId8" Type="http://schemas.openxmlformats.org/officeDocument/2006/relationships/image" Target="../media/image83.jpeg"/><Relationship Id="rId51" Type="http://schemas.openxmlformats.org/officeDocument/2006/relationships/image" Target="../media/image124.png"/><Relationship Id="rId3" Type="http://schemas.openxmlformats.org/officeDocument/2006/relationships/notesSlide" Target="../notesSlides/notesSlide1.xml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5" Type="http://schemas.openxmlformats.org/officeDocument/2006/relationships/oleObject" Target="../embeddings/oleObject1.bin"/><Relationship Id="rId33" Type="http://schemas.openxmlformats.org/officeDocument/2006/relationships/image" Target="../media/image106.jpeg"/><Relationship Id="rId38" Type="http://schemas.openxmlformats.org/officeDocument/2006/relationships/image" Target="../media/image111.jpeg"/><Relationship Id="rId46" Type="http://schemas.openxmlformats.org/officeDocument/2006/relationships/image" Target="../media/image119.jpeg"/><Relationship Id="rId59" Type="http://schemas.openxmlformats.org/officeDocument/2006/relationships/image" Target="../media/image1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8.gif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 smtClean="0"/>
              <a:t>IoT</a:t>
            </a:r>
            <a:r>
              <a:rPr lang="hu-HU" dirty="0" smtClean="0"/>
              <a:t> – </a:t>
            </a:r>
            <a:r>
              <a:rPr lang="hu-HU" dirty="0" err="1" smtClean="0"/>
              <a:t>Visible</a:t>
            </a:r>
            <a:r>
              <a:rPr lang="hu-HU" dirty="0" smtClean="0"/>
              <a:t> </a:t>
            </a:r>
            <a:r>
              <a:rPr lang="hu-HU" dirty="0" err="1" smtClean="0"/>
              <a:t>Things</a:t>
            </a:r>
            <a:r>
              <a:rPr lang="hu-HU" dirty="0" smtClean="0"/>
              <a:t> Platform			</a:t>
            </a:r>
            <a:endParaRPr lang="en-US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András Lajos – </a:t>
            </a:r>
            <a:r>
              <a:rPr lang="hu-HU" dirty="0" err="1" smtClean="0"/>
              <a:t>Field</a:t>
            </a:r>
            <a:r>
              <a:rPr lang="hu-HU" dirty="0" smtClean="0"/>
              <a:t> </a:t>
            </a:r>
            <a:r>
              <a:rPr lang="hu-HU" dirty="0" err="1" smtClean="0"/>
              <a:t>Application</a:t>
            </a:r>
            <a:r>
              <a:rPr lang="hu-HU" dirty="0" smtClean="0"/>
              <a:t> </a:t>
            </a:r>
            <a:r>
              <a:rPr lang="hu-HU" dirty="0" err="1" smtClean="0"/>
              <a:t>Engineer</a:t>
            </a:r>
            <a:endParaRPr lang="en-US" dirty="0"/>
          </a:p>
        </p:txBody>
      </p:sp>
      <p:pic>
        <p:nvPicPr>
          <p:cNvPr id="7" name="Picture 6" descr="sRGB white_da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64" y="3649666"/>
            <a:ext cx="237386" cy="237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96" y="3650749"/>
            <a:ext cx="236303" cy="236303"/>
          </a:xfrm>
          <a:prstGeom prst="rect">
            <a:avLst/>
          </a:prstGeom>
        </p:spPr>
      </p:pic>
      <p:sp>
        <p:nvSpPr>
          <p:cNvPr id="9" name="Date Placeholder 3"/>
          <p:cNvSpPr txBox="1">
            <a:spLocks/>
          </p:cNvSpPr>
          <p:nvPr/>
        </p:nvSpPr>
        <p:spPr>
          <a:xfrm>
            <a:off x="5358733" y="3478052"/>
            <a:ext cx="3771899" cy="556317"/>
          </a:xfrm>
          <a:prstGeom prst="rect">
            <a:avLst/>
          </a:prstGeom>
        </p:spPr>
        <p:txBody>
          <a:bodyPr vert="horz" lIns="0" tIns="0" rIns="28800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1400" dirty="0" smtClean="0"/>
              <a:t>Budapest – Mobil </a:t>
            </a:r>
            <a:r>
              <a:rPr lang="hu-HU" sz="1400" dirty="0" err="1" smtClean="0"/>
              <a:t>Weekend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1409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Sensor nodes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1153909" y="939954"/>
            <a:ext cx="8386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/>
              <a:t>SIGFOX</a:t>
            </a:r>
            <a:endParaRPr lang="en-GB" sz="1350" dirty="0"/>
          </a:p>
        </p:txBody>
      </p:sp>
      <p:pic>
        <p:nvPicPr>
          <p:cNvPr id="21" name="Picture 20" descr="Sigfox No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841" y="1282223"/>
            <a:ext cx="778631" cy="1387379"/>
          </a:xfrm>
          <a:prstGeom prst="rect">
            <a:avLst/>
          </a:prstGeom>
        </p:spPr>
      </p:pic>
      <p:pic>
        <p:nvPicPr>
          <p:cNvPr id="23" name="Picture 22" descr="Sigfox No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341" y="1292564"/>
            <a:ext cx="778631" cy="138737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91080" y="935235"/>
            <a:ext cx="9957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/>
              <a:t>LoRaWAN</a:t>
            </a:r>
            <a:endParaRPr lang="en-GB" sz="1350" dirty="0"/>
          </a:p>
        </p:txBody>
      </p:sp>
      <p:pic>
        <p:nvPicPr>
          <p:cNvPr id="26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253" y="1200247"/>
            <a:ext cx="1876036" cy="1526986"/>
          </a:xfrm>
        </p:spPr>
      </p:pic>
      <p:sp>
        <p:nvSpPr>
          <p:cNvPr id="28" name="TextBox 27"/>
          <p:cNvSpPr txBox="1"/>
          <p:nvPr/>
        </p:nvSpPr>
        <p:spPr>
          <a:xfrm>
            <a:off x="6585313" y="985938"/>
            <a:ext cx="5790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/>
              <a:t>GSM</a:t>
            </a:r>
            <a:endParaRPr lang="en-GB" sz="135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33" y="2883167"/>
            <a:ext cx="1190096" cy="89257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7634" y="2883167"/>
            <a:ext cx="1190096" cy="89257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250" y="2884264"/>
            <a:ext cx="1190096" cy="89257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354041" y="3948970"/>
            <a:ext cx="1994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České Radiokomunikace</a:t>
            </a:r>
            <a:endParaRPr lang="en-GB" sz="1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186508" y="3931673"/>
            <a:ext cx="946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Simplecell</a:t>
            </a:r>
            <a:endParaRPr lang="en-GB" sz="1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6504384" y="3931673"/>
            <a:ext cx="805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O / T / V 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134012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Gateway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41" y="828675"/>
            <a:ext cx="4845678" cy="3652838"/>
          </a:xfrm>
        </p:spPr>
      </p:pic>
      <p:sp>
        <p:nvSpPr>
          <p:cNvPr id="7" name="Rounded Rectangle 6"/>
          <p:cNvSpPr/>
          <p:nvPr/>
        </p:nvSpPr>
        <p:spPr bwMode="auto">
          <a:xfrm>
            <a:off x="5798724" y="746828"/>
            <a:ext cx="1502228" cy="59153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 fontScale="92500"/>
          </a:bodyPr>
          <a:lstStyle/>
          <a:p>
            <a:pPr lvl="0"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PMOD </a:t>
            </a:r>
            <a:r>
              <a:rPr lang="en-US" sz="1125" dirty="0">
                <a:solidFill>
                  <a:schemeClr val="accent1"/>
                </a:solidFill>
                <a:latin typeface="Arial"/>
              </a:rPr>
              <a:t>( UART/SPI )</a:t>
            </a:r>
          </a:p>
          <a:p>
            <a:pPr lvl="0" algn="ctr"/>
            <a:r>
              <a:rPr lang="en-US" sz="1125" dirty="0"/>
              <a:t>Expansion</a:t>
            </a:r>
            <a:endParaRPr lang="en-US" sz="1050" dirty="0"/>
          </a:p>
        </p:txBody>
      </p:sp>
      <p:sp>
        <p:nvSpPr>
          <p:cNvPr id="9" name="Rounded Rectangle 8"/>
          <p:cNvSpPr/>
          <p:nvPr/>
        </p:nvSpPr>
        <p:spPr bwMode="auto">
          <a:xfrm>
            <a:off x="7065922" y="3222916"/>
            <a:ext cx="1652452" cy="58920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lvl="0" algn="ctr"/>
            <a:r>
              <a:rPr lang="en-US" sz="1350" dirty="0">
                <a:solidFill>
                  <a:schemeClr val="accent1"/>
                </a:solidFill>
                <a:latin typeface="Arial"/>
              </a:rPr>
              <a:t>STM32F746</a:t>
            </a:r>
          </a:p>
          <a:p>
            <a:pPr lvl="0" algn="ctr"/>
            <a:r>
              <a:rPr lang="en-US" sz="1050" dirty="0"/>
              <a:t>ARM Cortex M7</a:t>
            </a:r>
            <a:endParaRPr lang="en-US" sz="1050" dirty="0"/>
          </a:p>
          <a:p>
            <a:pPr lvl="0" algn="ctr"/>
            <a:r>
              <a:rPr lang="en-US" sz="1050" b="1" dirty="0">
                <a:solidFill>
                  <a:srgbClr val="B9255A"/>
                </a:solidFill>
                <a:latin typeface="Arial Narrow" pitchFamily="34" charset="0"/>
              </a:rPr>
              <a:t>ST</a:t>
            </a:r>
            <a:endParaRPr lang="en-US" sz="1950" b="1" dirty="0">
              <a:solidFill>
                <a:srgbClr val="B9255A"/>
              </a:solidFill>
              <a:latin typeface="Arial Narrow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433221" y="3829481"/>
            <a:ext cx="1502228" cy="61474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USB </a:t>
            </a:r>
            <a:r>
              <a:rPr lang="en-US" sz="1275" dirty="0">
                <a:solidFill>
                  <a:schemeClr val="accent1"/>
                </a:solidFill>
                <a:latin typeface="Arial"/>
              </a:rPr>
              <a:t>Slave &amp; Power </a:t>
            </a:r>
            <a:r>
              <a:rPr lang="en-US" sz="1275" dirty="0">
                <a:solidFill>
                  <a:schemeClr val="accent1"/>
                </a:solidFill>
                <a:latin typeface="Arial"/>
              </a:rPr>
              <a:t>input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2963822" y="3759750"/>
            <a:ext cx="726031" cy="349503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2" name="Straight Arrow Connector 11"/>
          <p:cNvCxnSpPr>
            <a:stCxn id="98" idx="3"/>
            <a:endCxn id="16" idx="0"/>
          </p:cNvCxnSpPr>
          <p:nvPr/>
        </p:nvCxnSpPr>
        <p:spPr bwMode="auto">
          <a:xfrm flipH="1">
            <a:off x="4440967" y="3208010"/>
            <a:ext cx="254926" cy="1148513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3" name="Straight Arrow Connector 12"/>
          <p:cNvCxnSpPr>
            <a:endCxn id="7" idx="1"/>
          </p:cNvCxnSpPr>
          <p:nvPr/>
        </p:nvCxnSpPr>
        <p:spPr bwMode="auto">
          <a:xfrm flipV="1">
            <a:off x="5005682" y="1042594"/>
            <a:ext cx="793042" cy="131735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4" name="Straight Arrow Connector 13"/>
          <p:cNvCxnSpPr>
            <a:endCxn id="19" idx="1"/>
          </p:cNvCxnSpPr>
          <p:nvPr/>
        </p:nvCxnSpPr>
        <p:spPr bwMode="auto">
          <a:xfrm>
            <a:off x="5220000" y="1948185"/>
            <a:ext cx="2091843" cy="68749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5" name="Straight Arrow Connector 14"/>
          <p:cNvCxnSpPr>
            <a:stCxn id="18" idx="3"/>
          </p:cNvCxnSpPr>
          <p:nvPr/>
        </p:nvCxnSpPr>
        <p:spPr bwMode="auto">
          <a:xfrm>
            <a:off x="1983786" y="1420357"/>
            <a:ext cx="1435995" cy="275924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6" name="Rounded Rectangle 15"/>
          <p:cNvSpPr/>
          <p:nvPr/>
        </p:nvSpPr>
        <p:spPr bwMode="auto">
          <a:xfrm>
            <a:off x="3689853" y="4356523"/>
            <a:ext cx="1502228" cy="59153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TO136</a:t>
            </a:r>
          </a:p>
          <a:p>
            <a:pPr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Trust controller</a:t>
            </a:r>
          </a:p>
          <a:p>
            <a:pPr algn="ctr"/>
            <a:r>
              <a:rPr lang="en-US" sz="1050" dirty="0">
                <a:solidFill>
                  <a:schemeClr val="accent1"/>
                </a:solidFill>
                <a:latin typeface="Arial"/>
              </a:rPr>
              <a:t>Trusted Object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481558" y="1124591"/>
            <a:ext cx="1502228" cy="59153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Button &amp; LEDs</a:t>
            </a:r>
            <a:endParaRPr lang="en-US" sz="1950" b="1" dirty="0">
              <a:solidFill>
                <a:srgbClr val="B9255A"/>
              </a:solidFill>
              <a:latin typeface="Arial Narrow" pitchFamily="34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7311844" y="1721167"/>
            <a:ext cx="1502228" cy="59153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lvl="0"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LAN8742</a:t>
            </a:r>
          </a:p>
          <a:p>
            <a:pPr lvl="0" algn="ctr"/>
            <a:r>
              <a:rPr lang="en-US" sz="1125" dirty="0"/>
              <a:t>Ethernet PHY</a:t>
            </a:r>
            <a:endParaRPr lang="en-US" sz="1050" dirty="0"/>
          </a:p>
          <a:p>
            <a:pPr lvl="0" algn="ctr"/>
            <a:r>
              <a:rPr lang="en-US" sz="1050" b="1" dirty="0">
                <a:solidFill>
                  <a:srgbClr val="B9255A"/>
                </a:solidFill>
                <a:latin typeface="Arial Narrow" pitchFamily="34" charset="0"/>
              </a:rPr>
              <a:t>Microchip</a:t>
            </a:r>
            <a:endParaRPr lang="en-US" sz="1950" b="1" dirty="0">
              <a:solidFill>
                <a:srgbClr val="B9255A"/>
              </a:solidFill>
              <a:latin typeface="Arial Narrow" pitchFamily="34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168757" y="1974434"/>
            <a:ext cx="1502228" cy="59153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lvl="0"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APM6668</a:t>
            </a:r>
          </a:p>
          <a:p>
            <a:pPr lvl="0" algn="ctr"/>
            <a:r>
              <a:rPr lang="en-US" sz="1125" dirty="0" err="1"/>
              <a:t>WiFi</a:t>
            </a:r>
            <a:r>
              <a:rPr lang="en-US" sz="1125" dirty="0"/>
              <a:t> – Smart module</a:t>
            </a:r>
            <a:endParaRPr lang="en-US" sz="1050" dirty="0"/>
          </a:p>
          <a:p>
            <a:pPr lvl="0" algn="ctr"/>
            <a:r>
              <a:rPr lang="en-US" sz="1050" b="1" dirty="0">
                <a:solidFill>
                  <a:srgbClr val="B9255A"/>
                </a:solidFill>
                <a:latin typeface="Arial Narrow" pitchFamily="34" charset="0"/>
              </a:rPr>
              <a:t>APM Communication</a:t>
            </a:r>
            <a:endParaRPr lang="en-US" sz="1950" b="1" dirty="0">
              <a:solidFill>
                <a:srgbClr val="B9255A"/>
              </a:solidFill>
              <a:latin typeface="Arial Narrow" pitchFamily="34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2710740" y="717520"/>
            <a:ext cx="1502228" cy="59153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PMOD ( I2C )</a:t>
            </a:r>
          </a:p>
          <a:p>
            <a:pPr algn="ctr"/>
            <a:r>
              <a:rPr lang="en-US" sz="975" dirty="0">
                <a:solidFill>
                  <a:schemeClr val="accent1"/>
                </a:solidFill>
                <a:latin typeface="Arial"/>
              </a:rPr>
              <a:t>Expansion (opt.)</a:t>
            </a:r>
          </a:p>
        </p:txBody>
      </p:sp>
      <p:cxnSp>
        <p:nvCxnSpPr>
          <p:cNvPr id="24" name="Straight Arrow Connector 23"/>
          <p:cNvCxnSpPr>
            <a:endCxn id="23" idx="2"/>
          </p:cNvCxnSpPr>
          <p:nvPr/>
        </p:nvCxnSpPr>
        <p:spPr bwMode="auto">
          <a:xfrm flipH="1" flipV="1">
            <a:off x="3461854" y="1309054"/>
            <a:ext cx="508652" cy="304322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54" name="Rounded Rectangle 53"/>
          <p:cNvSpPr/>
          <p:nvPr/>
        </p:nvSpPr>
        <p:spPr bwMode="auto">
          <a:xfrm>
            <a:off x="468456" y="2915544"/>
            <a:ext cx="1502228" cy="61474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USB </a:t>
            </a:r>
            <a:r>
              <a:rPr lang="en-US" sz="1275" dirty="0">
                <a:solidFill>
                  <a:schemeClr val="accent1"/>
                </a:solidFill>
                <a:latin typeface="Arial"/>
              </a:rPr>
              <a:t>Master</a:t>
            </a:r>
            <a:endParaRPr lang="en-US" sz="1275" dirty="0">
              <a:solidFill>
                <a:schemeClr val="accent1"/>
              </a:solidFill>
              <a:latin typeface="Arial"/>
            </a:endParaRPr>
          </a:p>
        </p:txBody>
      </p:sp>
      <p:cxnSp>
        <p:nvCxnSpPr>
          <p:cNvPr id="56" name="Straight Arrow Connector 55"/>
          <p:cNvCxnSpPr>
            <a:endCxn id="54" idx="3"/>
          </p:cNvCxnSpPr>
          <p:nvPr/>
        </p:nvCxnSpPr>
        <p:spPr bwMode="auto">
          <a:xfrm flipH="1">
            <a:off x="1970684" y="3094995"/>
            <a:ext cx="1720424" cy="127921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63" name="Straight Arrow Connector 62"/>
          <p:cNvCxnSpPr>
            <a:stCxn id="9" idx="0"/>
          </p:cNvCxnSpPr>
          <p:nvPr/>
        </p:nvCxnSpPr>
        <p:spPr bwMode="auto">
          <a:xfrm flipH="1" flipV="1">
            <a:off x="4623255" y="2485740"/>
            <a:ext cx="3268894" cy="737176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89" name="Straight Arrow Connector 88"/>
          <p:cNvCxnSpPr>
            <a:endCxn id="21" idx="3"/>
          </p:cNvCxnSpPr>
          <p:nvPr/>
        </p:nvCxnSpPr>
        <p:spPr bwMode="auto">
          <a:xfrm flipH="1" flipV="1">
            <a:off x="1670985" y="2270201"/>
            <a:ext cx="1497016" cy="32646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92" name="Oval 91"/>
          <p:cNvSpPr/>
          <p:nvPr/>
        </p:nvSpPr>
        <p:spPr>
          <a:xfrm>
            <a:off x="3403532" y="1681214"/>
            <a:ext cx="628479" cy="44346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 rot="20348161">
            <a:off x="3743570" y="1501303"/>
            <a:ext cx="771409" cy="53456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 rot="20348161">
            <a:off x="4367532" y="1054380"/>
            <a:ext cx="771409" cy="53456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 rot="20348161">
            <a:off x="5036375" y="1788655"/>
            <a:ext cx="344936" cy="34048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 rot="20348161">
            <a:off x="4120106" y="2084927"/>
            <a:ext cx="783484" cy="71755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 rot="20348161">
            <a:off x="3517017" y="3349931"/>
            <a:ext cx="783484" cy="71755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 rot="20348161">
            <a:off x="4575887" y="2866844"/>
            <a:ext cx="453524" cy="34208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 rot="20348161">
            <a:off x="3216708" y="2974868"/>
            <a:ext cx="516370" cy="50711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 rot="20348161">
            <a:off x="3165653" y="2024743"/>
            <a:ext cx="657236" cy="64447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 rot="20348161">
            <a:off x="4845491" y="3069871"/>
            <a:ext cx="453524" cy="34208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106" name="Rounded Rectangle 105"/>
          <p:cNvSpPr/>
          <p:nvPr/>
        </p:nvSpPr>
        <p:spPr bwMode="auto">
          <a:xfrm>
            <a:off x="5472486" y="3834905"/>
            <a:ext cx="1502228" cy="59153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Debug Header</a:t>
            </a:r>
            <a:endParaRPr lang="en-US" sz="1275" dirty="0">
              <a:solidFill>
                <a:schemeClr val="accent1"/>
              </a:solidFill>
              <a:latin typeface="Arial"/>
            </a:endParaRPr>
          </a:p>
        </p:txBody>
      </p:sp>
      <p:cxnSp>
        <p:nvCxnSpPr>
          <p:cNvPr id="107" name="Straight Arrow Connector 106"/>
          <p:cNvCxnSpPr>
            <a:endCxn id="106" idx="0"/>
          </p:cNvCxnSpPr>
          <p:nvPr/>
        </p:nvCxnSpPr>
        <p:spPr bwMode="auto">
          <a:xfrm>
            <a:off x="5082337" y="3309797"/>
            <a:ext cx="1141263" cy="525108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76800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BLE Sensor</a:t>
            </a:r>
            <a:endParaRPr lang="en-GB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848" y="828675"/>
            <a:ext cx="5490063" cy="365283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>
            <a:off x="6325704" y="3103180"/>
            <a:ext cx="1502228" cy="59153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lvl="0"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MX25R3225</a:t>
            </a:r>
          </a:p>
          <a:p>
            <a:pPr lvl="0" algn="ctr"/>
            <a:r>
              <a:rPr lang="en-US" sz="1125" dirty="0"/>
              <a:t>Low</a:t>
            </a:r>
            <a:r>
              <a:rPr lang="en-US" sz="1275" dirty="0">
                <a:solidFill>
                  <a:schemeClr val="accent1"/>
                </a:solidFill>
                <a:latin typeface="Arial"/>
              </a:rPr>
              <a:t> </a:t>
            </a:r>
            <a:r>
              <a:rPr lang="en-US" sz="1125" dirty="0"/>
              <a:t>power</a:t>
            </a:r>
            <a:r>
              <a:rPr lang="en-US" sz="1275" dirty="0">
                <a:solidFill>
                  <a:schemeClr val="accent1"/>
                </a:solidFill>
                <a:latin typeface="Arial"/>
              </a:rPr>
              <a:t> </a:t>
            </a:r>
            <a:r>
              <a:rPr lang="en-US" sz="1050" dirty="0"/>
              <a:t>memory</a:t>
            </a:r>
          </a:p>
          <a:p>
            <a:pPr lvl="0" algn="ctr"/>
            <a:r>
              <a:rPr lang="en-US" sz="1050" b="1" dirty="0" err="1">
                <a:solidFill>
                  <a:srgbClr val="B9255A"/>
                </a:solidFill>
                <a:latin typeface="Arial Narrow" pitchFamily="34" charset="0"/>
              </a:rPr>
              <a:t>Macronix</a:t>
            </a:r>
            <a:endParaRPr lang="en-US" sz="1950" b="1" dirty="0">
              <a:solidFill>
                <a:srgbClr val="B9255A"/>
              </a:solidFill>
              <a:latin typeface="Arial Narrow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5222830" y="967601"/>
            <a:ext cx="1502228" cy="351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 algn="ctr"/>
            <a:r>
              <a:rPr lang="en-US" sz="1050" dirty="0"/>
              <a:t>Expansion connector</a:t>
            </a:r>
            <a:endParaRPr lang="en-US" sz="1950" b="1" dirty="0">
              <a:solidFill>
                <a:srgbClr val="B9255A"/>
              </a:solidFill>
              <a:latin typeface="Arial Narrow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84000" y="2738218"/>
            <a:ext cx="1652452" cy="58920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lvl="0" algn="ctr"/>
            <a:r>
              <a:rPr lang="en-US" sz="1350" dirty="0">
                <a:solidFill>
                  <a:schemeClr val="accent1"/>
                </a:solidFill>
                <a:latin typeface="Arial"/>
              </a:rPr>
              <a:t>BGM111</a:t>
            </a:r>
          </a:p>
          <a:p>
            <a:pPr lvl="0" algn="ctr"/>
            <a:r>
              <a:rPr lang="en-US" sz="1050" dirty="0"/>
              <a:t>Bluetooth Smart module</a:t>
            </a:r>
          </a:p>
          <a:p>
            <a:pPr lvl="0" algn="ctr"/>
            <a:r>
              <a:rPr lang="en-US" sz="1050" b="1" dirty="0">
                <a:solidFill>
                  <a:srgbClr val="B9255A"/>
                </a:solidFill>
                <a:latin typeface="Arial Narrow" pitchFamily="34" charset="0"/>
              </a:rPr>
              <a:t>Silicon Labs</a:t>
            </a:r>
            <a:endParaRPr lang="en-US" sz="1950" b="1" dirty="0">
              <a:solidFill>
                <a:srgbClr val="B9255A"/>
              </a:solidFill>
              <a:latin typeface="Arial Narrow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908617" y="4067722"/>
            <a:ext cx="1502228" cy="61474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 algn="ctr"/>
            <a:r>
              <a:rPr lang="en-US" sz="1050" dirty="0">
                <a:solidFill>
                  <a:schemeClr val="accent1"/>
                </a:solidFill>
              </a:rPr>
              <a:t>CR2032 Battery powered </a:t>
            </a:r>
          </a:p>
        </p:txBody>
      </p:sp>
      <p:cxnSp>
        <p:nvCxnSpPr>
          <p:cNvPr id="10" name="Straight Arrow Connector 9"/>
          <p:cNvCxnSpPr>
            <a:endCxn id="66" idx="0"/>
          </p:cNvCxnSpPr>
          <p:nvPr/>
        </p:nvCxnSpPr>
        <p:spPr bwMode="auto">
          <a:xfrm flipH="1">
            <a:off x="3982886" y="3541729"/>
            <a:ext cx="376089" cy="533863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1" name="Straight Arrow Connector 10"/>
          <p:cNvCxnSpPr>
            <a:endCxn id="15" idx="3"/>
          </p:cNvCxnSpPr>
          <p:nvPr/>
        </p:nvCxnSpPr>
        <p:spPr bwMode="auto">
          <a:xfrm flipH="1" flipV="1">
            <a:off x="3251919" y="1575897"/>
            <a:ext cx="1208493" cy="534212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2" name="Straight Arrow Connector 11"/>
          <p:cNvCxnSpPr>
            <a:stCxn id="5" idx="1"/>
          </p:cNvCxnSpPr>
          <p:nvPr/>
        </p:nvCxnSpPr>
        <p:spPr bwMode="auto">
          <a:xfrm flipH="1" flipV="1">
            <a:off x="5222830" y="2680412"/>
            <a:ext cx="1102874" cy="718535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3" name="Straight Arrow Connector 12"/>
          <p:cNvCxnSpPr>
            <a:endCxn id="18" idx="1"/>
          </p:cNvCxnSpPr>
          <p:nvPr/>
        </p:nvCxnSpPr>
        <p:spPr bwMode="auto">
          <a:xfrm flipV="1">
            <a:off x="4842000" y="1845803"/>
            <a:ext cx="1422870" cy="553724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4" name="Straight Arrow Connector 13"/>
          <p:cNvCxnSpPr>
            <a:endCxn id="17" idx="1"/>
          </p:cNvCxnSpPr>
          <p:nvPr/>
        </p:nvCxnSpPr>
        <p:spPr bwMode="auto">
          <a:xfrm>
            <a:off x="5490000" y="2456490"/>
            <a:ext cx="1246273" cy="155824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Rounded Rectangle 14"/>
          <p:cNvSpPr/>
          <p:nvPr/>
        </p:nvSpPr>
        <p:spPr bwMode="auto">
          <a:xfrm>
            <a:off x="1749691" y="1280130"/>
            <a:ext cx="1502228" cy="59153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lvl="0"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TO136</a:t>
            </a:r>
          </a:p>
          <a:p>
            <a:pPr lvl="0" algn="ctr"/>
            <a:r>
              <a:rPr lang="en-US" sz="1125" dirty="0"/>
              <a:t>Trust controller</a:t>
            </a:r>
            <a:endParaRPr lang="en-US" sz="1050" dirty="0"/>
          </a:p>
          <a:p>
            <a:pPr lvl="0" algn="ctr"/>
            <a:r>
              <a:rPr lang="en-US" sz="1050" b="1" dirty="0">
                <a:solidFill>
                  <a:srgbClr val="B9255A"/>
                </a:solidFill>
                <a:latin typeface="Arial Narrow" pitchFamily="34" charset="0"/>
              </a:rPr>
              <a:t>Trusted Object</a:t>
            </a:r>
            <a:endParaRPr lang="en-US" sz="1950" b="1" dirty="0">
              <a:solidFill>
                <a:srgbClr val="B9255A"/>
              </a:solidFill>
              <a:latin typeface="Arial Narrow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3445003" y="852037"/>
            <a:ext cx="1502228" cy="59153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lvl="0"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Si1143</a:t>
            </a:r>
          </a:p>
          <a:p>
            <a:pPr lvl="0" algn="ctr"/>
            <a:r>
              <a:rPr lang="en-US" sz="1125" dirty="0"/>
              <a:t>Light/Proximity sensor</a:t>
            </a:r>
            <a:endParaRPr lang="en-US" sz="1050" dirty="0"/>
          </a:p>
          <a:p>
            <a:pPr lvl="0" algn="ctr"/>
            <a:r>
              <a:rPr lang="en-US" sz="1050" b="1" dirty="0">
                <a:solidFill>
                  <a:srgbClr val="B9255A"/>
                </a:solidFill>
                <a:latin typeface="Arial Narrow" pitchFamily="34" charset="0"/>
              </a:rPr>
              <a:t>Silicon Labs</a:t>
            </a:r>
            <a:endParaRPr lang="en-US" sz="1950" b="1" dirty="0">
              <a:solidFill>
                <a:srgbClr val="B9255A"/>
              </a:solidFill>
              <a:latin typeface="Arial Narrow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6736273" y="2316547"/>
            <a:ext cx="1502228" cy="59153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lvl="0" algn="ctr"/>
            <a:r>
              <a:rPr lang="en-US" sz="1425" dirty="0">
                <a:solidFill>
                  <a:schemeClr val="accent1"/>
                </a:solidFill>
                <a:latin typeface="Arial"/>
              </a:rPr>
              <a:t>Si7021</a:t>
            </a:r>
          </a:p>
          <a:p>
            <a:pPr lvl="0" algn="ctr"/>
            <a:r>
              <a:rPr lang="en-US" sz="1125" dirty="0"/>
              <a:t>Temperature/Humidity</a:t>
            </a:r>
            <a:endParaRPr lang="en-US" sz="1050" dirty="0"/>
          </a:p>
          <a:p>
            <a:pPr lvl="0" algn="ctr"/>
            <a:r>
              <a:rPr lang="en-US" sz="1050" b="1" dirty="0">
                <a:solidFill>
                  <a:srgbClr val="B9255A"/>
                </a:solidFill>
                <a:latin typeface="Arial Narrow" pitchFamily="34" charset="0"/>
              </a:rPr>
              <a:t>Silicon Labs</a:t>
            </a:r>
            <a:endParaRPr lang="en-US" sz="1950" b="1" dirty="0">
              <a:solidFill>
                <a:srgbClr val="B9255A"/>
              </a:solidFill>
              <a:latin typeface="Arial Narrow" pitchFamily="34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6264871" y="1550037"/>
            <a:ext cx="1502228" cy="59153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lvl="0"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MPU9250</a:t>
            </a:r>
          </a:p>
          <a:p>
            <a:pPr lvl="0" algn="ctr"/>
            <a:r>
              <a:rPr lang="en-US" sz="1125" dirty="0"/>
              <a:t>Motion sensor</a:t>
            </a:r>
            <a:endParaRPr lang="en-US" sz="1050" dirty="0"/>
          </a:p>
          <a:p>
            <a:pPr lvl="0" algn="ctr"/>
            <a:r>
              <a:rPr lang="en-US" sz="1050" b="1" dirty="0" err="1">
                <a:solidFill>
                  <a:srgbClr val="B9255A"/>
                </a:solidFill>
                <a:latin typeface="Arial Narrow" pitchFamily="34" charset="0"/>
              </a:rPr>
              <a:t>Invensesne</a:t>
            </a:r>
            <a:endParaRPr lang="en-US" sz="1950" b="1" dirty="0">
              <a:solidFill>
                <a:srgbClr val="B9255A"/>
              </a:solidFill>
              <a:latin typeface="Arial Narrow" pitchFamily="34" charset="0"/>
            </a:endParaRPr>
          </a:p>
        </p:txBody>
      </p:sp>
      <p:cxnSp>
        <p:nvCxnSpPr>
          <p:cNvPr id="19" name="Straight Arrow Connector 18"/>
          <p:cNvCxnSpPr>
            <a:stCxn id="6" idx="2"/>
          </p:cNvCxnSpPr>
          <p:nvPr/>
        </p:nvCxnSpPr>
        <p:spPr bwMode="auto">
          <a:xfrm flipH="1">
            <a:off x="5127708" y="1318600"/>
            <a:ext cx="846236" cy="875150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0" name="Straight Arrow Connector 19"/>
          <p:cNvCxnSpPr>
            <a:endCxn id="16" idx="2"/>
          </p:cNvCxnSpPr>
          <p:nvPr/>
        </p:nvCxnSpPr>
        <p:spPr bwMode="auto">
          <a:xfrm flipH="1" flipV="1">
            <a:off x="4196117" y="1443571"/>
            <a:ext cx="495342" cy="428093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65" name="Rounded Rectangle 64"/>
          <p:cNvSpPr/>
          <p:nvPr/>
        </p:nvSpPr>
        <p:spPr bwMode="auto">
          <a:xfrm>
            <a:off x="948145" y="1997569"/>
            <a:ext cx="1502228" cy="61474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 algn="ctr"/>
            <a:r>
              <a:rPr lang="en-US" sz="1050" dirty="0">
                <a:solidFill>
                  <a:schemeClr val="accent1"/>
                </a:solidFill>
              </a:rPr>
              <a:t>Push Buttons</a:t>
            </a:r>
          </a:p>
        </p:txBody>
      </p:sp>
      <p:sp>
        <p:nvSpPr>
          <p:cNvPr id="66" name="Rounded Rectangle 65"/>
          <p:cNvSpPr/>
          <p:nvPr/>
        </p:nvSpPr>
        <p:spPr bwMode="auto">
          <a:xfrm>
            <a:off x="3231772" y="4075591"/>
            <a:ext cx="1502228" cy="61474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 algn="ctr"/>
            <a:r>
              <a:rPr lang="en-US" sz="1050" dirty="0">
                <a:solidFill>
                  <a:schemeClr val="accent1"/>
                </a:solidFill>
              </a:rPr>
              <a:t>IR LEDs</a:t>
            </a:r>
          </a:p>
        </p:txBody>
      </p:sp>
      <p:sp>
        <p:nvSpPr>
          <p:cNvPr id="75" name="Rounded Rectangle 74"/>
          <p:cNvSpPr/>
          <p:nvPr/>
        </p:nvSpPr>
        <p:spPr bwMode="auto">
          <a:xfrm>
            <a:off x="1021885" y="3480759"/>
            <a:ext cx="1502228" cy="61474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 algn="ctr"/>
            <a:r>
              <a:rPr lang="en-US" sz="1050" dirty="0">
                <a:solidFill>
                  <a:schemeClr val="accent1"/>
                </a:solidFill>
              </a:rPr>
              <a:t>LEDs</a:t>
            </a:r>
          </a:p>
        </p:txBody>
      </p:sp>
      <p:cxnSp>
        <p:nvCxnSpPr>
          <p:cNvPr id="85" name="Straight Arrow Connector 84"/>
          <p:cNvCxnSpPr>
            <a:endCxn id="66" idx="0"/>
          </p:cNvCxnSpPr>
          <p:nvPr/>
        </p:nvCxnSpPr>
        <p:spPr bwMode="auto">
          <a:xfrm>
            <a:off x="3445003" y="2486341"/>
            <a:ext cx="537884" cy="1589251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88" name="Straight Arrow Connector 87"/>
          <p:cNvCxnSpPr>
            <a:endCxn id="66" idx="0"/>
          </p:cNvCxnSpPr>
          <p:nvPr/>
        </p:nvCxnSpPr>
        <p:spPr bwMode="auto">
          <a:xfrm flipH="1">
            <a:off x="3982886" y="2669276"/>
            <a:ext cx="1619817" cy="1406316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94" name="Straight Arrow Connector 93"/>
          <p:cNvCxnSpPr>
            <a:endCxn id="65" idx="3"/>
          </p:cNvCxnSpPr>
          <p:nvPr/>
        </p:nvCxnSpPr>
        <p:spPr bwMode="auto">
          <a:xfrm flipH="1">
            <a:off x="2450373" y="2080584"/>
            <a:ext cx="1546735" cy="224357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97" name="Straight Arrow Connector 96"/>
          <p:cNvCxnSpPr>
            <a:endCxn id="65" idx="3"/>
          </p:cNvCxnSpPr>
          <p:nvPr/>
        </p:nvCxnSpPr>
        <p:spPr bwMode="auto">
          <a:xfrm flipH="1" flipV="1">
            <a:off x="2450373" y="2304940"/>
            <a:ext cx="2607628" cy="734585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00" name="Straight Arrow Connector 99"/>
          <p:cNvCxnSpPr>
            <a:endCxn id="8" idx="3"/>
          </p:cNvCxnSpPr>
          <p:nvPr/>
        </p:nvCxnSpPr>
        <p:spPr bwMode="auto">
          <a:xfrm flipH="1">
            <a:off x="2336452" y="2857160"/>
            <a:ext cx="1752808" cy="175661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03" name="Straight Arrow Connector 102"/>
          <p:cNvCxnSpPr>
            <a:endCxn id="75" idx="3"/>
          </p:cNvCxnSpPr>
          <p:nvPr/>
        </p:nvCxnSpPr>
        <p:spPr bwMode="auto">
          <a:xfrm flipH="1">
            <a:off x="2524113" y="3368557"/>
            <a:ext cx="2167346" cy="419574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07" name="Straight Arrow Connector 106"/>
          <p:cNvCxnSpPr>
            <a:endCxn id="75" idx="3"/>
          </p:cNvCxnSpPr>
          <p:nvPr/>
        </p:nvCxnSpPr>
        <p:spPr bwMode="auto">
          <a:xfrm flipH="1">
            <a:off x="2524112" y="2367844"/>
            <a:ext cx="1147040" cy="1420287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10" name="Straight Arrow Connector 109"/>
          <p:cNvCxnSpPr>
            <a:endCxn id="9" idx="0"/>
          </p:cNvCxnSpPr>
          <p:nvPr/>
        </p:nvCxnSpPr>
        <p:spPr bwMode="auto">
          <a:xfrm>
            <a:off x="5004000" y="3372434"/>
            <a:ext cx="655731" cy="695288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17" name="Oval 116"/>
          <p:cNvSpPr/>
          <p:nvPr/>
        </p:nvSpPr>
        <p:spPr>
          <a:xfrm rot="20348161">
            <a:off x="3797955" y="1929685"/>
            <a:ext cx="483320" cy="40846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 rot="20348161">
            <a:off x="4775884" y="2842033"/>
            <a:ext cx="483320" cy="40846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 rot="20348161">
            <a:off x="3275409" y="2352250"/>
            <a:ext cx="361597" cy="30913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 rot="20348161">
            <a:off x="4575121" y="1795681"/>
            <a:ext cx="241985" cy="23117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 rot="20348161">
            <a:off x="4265802" y="3315685"/>
            <a:ext cx="361597" cy="30913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 rot="20348161">
            <a:off x="5446553" y="2494299"/>
            <a:ext cx="361597" cy="30913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 rot="20348161">
            <a:off x="4606178" y="3229877"/>
            <a:ext cx="244241" cy="21441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 rot="20348161">
            <a:off x="3570718" y="2251634"/>
            <a:ext cx="244241" cy="21441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 rot="20348161">
            <a:off x="4665257" y="2256775"/>
            <a:ext cx="324855" cy="28275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 rot="18947417">
            <a:off x="4940224" y="1931116"/>
            <a:ext cx="306554" cy="57602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 rot="20348161">
            <a:off x="5337231" y="2327157"/>
            <a:ext cx="244241" cy="25793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 rot="18717611">
            <a:off x="4963128" y="2444981"/>
            <a:ext cx="480143" cy="50371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 rot="20348161">
            <a:off x="4364881" y="1958699"/>
            <a:ext cx="312098" cy="29340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 rot="19625981">
            <a:off x="3554094" y="2396056"/>
            <a:ext cx="1252958" cy="91186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82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GSM PMODs (3G/4G)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964" y="828675"/>
            <a:ext cx="4487831" cy="3652838"/>
          </a:xfrm>
        </p:spPr>
      </p:pic>
      <p:sp>
        <p:nvSpPr>
          <p:cNvPr id="5" name="Rounded Rectangle 4"/>
          <p:cNvSpPr/>
          <p:nvPr/>
        </p:nvSpPr>
        <p:spPr bwMode="auto">
          <a:xfrm>
            <a:off x="704660" y="2262091"/>
            <a:ext cx="1502228" cy="59153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PMOD ( UART )</a:t>
            </a:r>
          </a:p>
          <a:p>
            <a:pPr lvl="0" algn="ctr"/>
            <a:r>
              <a:rPr lang="en-US" sz="1125" dirty="0"/>
              <a:t>Expansion</a:t>
            </a:r>
            <a:endParaRPr lang="en-US" sz="1050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2690871" y="856879"/>
            <a:ext cx="1652452" cy="91049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lvl="0" algn="ctr"/>
            <a:r>
              <a:rPr lang="en-US" sz="1350" dirty="0">
                <a:solidFill>
                  <a:schemeClr val="accent1"/>
                </a:solidFill>
                <a:latin typeface="Arial"/>
              </a:rPr>
              <a:t>MU709S-2</a:t>
            </a:r>
          </a:p>
          <a:p>
            <a:pPr lvl="0" algn="ctr"/>
            <a:r>
              <a:rPr lang="en-US" sz="1050" dirty="0"/>
              <a:t>or</a:t>
            </a:r>
          </a:p>
          <a:p>
            <a:pPr lvl="0" algn="ctr"/>
            <a:r>
              <a:rPr lang="en-US" sz="1350" dirty="0">
                <a:solidFill>
                  <a:schemeClr val="accent1"/>
                </a:solidFill>
                <a:latin typeface="Arial"/>
              </a:rPr>
              <a:t>MU909</a:t>
            </a:r>
          </a:p>
          <a:p>
            <a:pPr lvl="0" algn="ctr"/>
            <a:r>
              <a:rPr lang="en-US" sz="1050" dirty="0"/>
              <a:t>GSM modem module</a:t>
            </a:r>
          </a:p>
          <a:p>
            <a:pPr lvl="0" algn="ctr"/>
            <a:r>
              <a:rPr lang="en-US" sz="1050" b="1" dirty="0">
                <a:solidFill>
                  <a:srgbClr val="B9255A"/>
                </a:solidFill>
                <a:latin typeface="Arial Narrow" pitchFamily="34" charset="0"/>
              </a:rPr>
              <a:t>Huawei</a:t>
            </a:r>
            <a:endParaRPr lang="en-US" sz="1950" b="1" dirty="0">
              <a:solidFill>
                <a:srgbClr val="B9255A"/>
              </a:solidFill>
              <a:latin typeface="Arial Narrow" pitchFamily="34" charset="0"/>
            </a:endParaRPr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 bwMode="auto">
          <a:xfrm>
            <a:off x="2206888" y="2557857"/>
            <a:ext cx="1001543" cy="490579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8" name="Straight Arrow Connector 7"/>
          <p:cNvCxnSpPr>
            <a:endCxn id="9" idx="1"/>
          </p:cNvCxnSpPr>
          <p:nvPr/>
        </p:nvCxnSpPr>
        <p:spPr bwMode="auto">
          <a:xfrm flipV="1">
            <a:off x="5635929" y="1471611"/>
            <a:ext cx="1244978" cy="1091687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9" name="Rounded Rectangle 8"/>
          <p:cNvSpPr/>
          <p:nvPr/>
        </p:nvSpPr>
        <p:spPr bwMode="auto">
          <a:xfrm>
            <a:off x="6880907" y="1175845"/>
            <a:ext cx="1502228" cy="59153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lvl="0"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SLM97CIFX8000</a:t>
            </a:r>
          </a:p>
          <a:p>
            <a:pPr lvl="0" algn="ctr"/>
            <a:r>
              <a:rPr lang="en-US" sz="1125" dirty="0"/>
              <a:t>Embedded SIM</a:t>
            </a:r>
            <a:endParaRPr lang="en-US" sz="1050" dirty="0"/>
          </a:p>
          <a:p>
            <a:pPr lvl="0" algn="ctr"/>
            <a:r>
              <a:rPr lang="en-US" sz="1050" b="1" dirty="0" err="1">
                <a:solidFill>
                  <a:srgbClr val="B9255A"/>
                </a:solidFill>
                <a:latin typeface="Arial Narrow" pitchFamily="34" charset="0"/>
              </a:rPr>
              <a:t>Morpho</a:t>
            </a:r>
            <a:endParaRPr lang="en-US" sz="1950" b="1" dirty="0">
              <a:solidFill>
                <a:srgbClr val="B9255A"/>
              </a:solidFill>
              <a:latin typeface="Arial Narrow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6659326" y="2410314"/>
            <a:ext cx="1502228" cy="59153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SIM connector</a:t>
            </a:r>
          </a:p>
        </p:txBody>
      </p:sp>
      <p:cxnSp>
        <p:nvCxnSpPr>
          <p:cNvPr id="11" name="Straight Arrow Connector 10"/>
          <p:cNvCxnSpPr>
            <a:endCxn id="10" idx="1"/>
          </p:cNvCxnSpPr>
          <p:nvPr/>
        </p:nvCxnSpPr>
        <p:spPr bwMode="auto">
          <a:xfrm>
            <a:off x="5760000" y="2706080"/>
            <a:ext cx="899326" cy="0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4" name="Rounded Rectangle 13"/>
          <p:cNvSpPr/>
          <p:nvPr/>
        </p:nvSpPr>
        <p:spPr bwMode="auto">
          <a:xfrm>
            <a:off x="679621" y="3395266"/>
            <a:ext cx="1502228" cy="59153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PMOD ( I2C )</a:t>
            </a:r>
          </a:p>
          <a:p>
            <a:pPr algn="ctr"/>
            <a:r>
              <a:rPr lang="en-US" sz="1275" dirty="0">
                <a:solidFill>
                  <a:schemeClr val="tx1"/>
                </a:solidFill>
                <a:latin typeface="Arial"/>
              </a:rPr>
              <a:t>Expansion</a:t>
            </a:r>
          </a:p>
        </p:txBody>
      </p:sp>
      <p:cxnSp>
        <p:nvCxnSpPr>
          <p:cNvPr id="15" name="Straight Arrow Connector 14"/>
          <p:cNvCxnSpPr>
            <a:stCxn id="14" idx="3"/>
          </p:cNvCxnSpPr>
          <p:nvPr/>
        </p:nvCxnSpPr>
        <p:spPr bwMode="auto">
          <a:xfrm flipV="1">
            <a:off x="2181848" y="3639969"/>
            <a:ext cx="1528583" cy="51064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6" name="Rounded Rectangle 25"/>
          <p:cNvSpPr/>
          <p:nvPr/>
        </p:nvSpPr>
        <p:spPr bwMode="auto">
          <a:xfrm>
            <a:off x="6423136" y="3536385"/>
            <a:ext cx="1502228" cy="59153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SIM </a:t>
            </a:r>
            <a:r>
              <a:rPr lang="en-US" sz="1275" dirty="0">
                <a:solidFill>
                  <a:schemeClr val="accent1"/>
                </a:solidFill>
                <a:latin typeface="Arial"/>
              </a:rPr>
              <a:t>selector Jumper</a:t>
            </a:r>
            <a:endParaRPr lang="en-US" sz="1275" dirty="0">
              <a:solidFill>
                <a:schemeClr val="accent1"/>
              </a:solidFill>
              <a:latin typeface="Arial"/>
            </a:endParaRPr>
          </a:p>
        </p:txBody>
      </p:sp>
      <p:cxnSp>
        <p:nvCxnSpPr>
          <p:cNvPr id="41" name="Straight Arrow Connector 40"/>
          <p:cNvCxnSpPr>
            <a:endCxn id="26" idx="1"/>
          </p:cNvCxnSpPr>
          <p:nvPr/>
        </p:nvCxnSpPr>
        <p:spPr bwMode="auto">
          <a:xfrm>
            <a:off x="4634052" y="3536384"/>
            <a:ext cx="1789083" cy="295767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4" name="Straight Arrow Connector 43"/>
          <p:cNvCxnSpPr>
            <a:stCxn id="6" idx="2"/>
          </p:cNvCxnSpPr>
          <p:nvPr/>
        </p:nvCxnSpPr>
        <p:spPr bwMode="auto">
          <a:xfrm>
            <a:off x="3517097" y="1767377"/>
            <a:ext cx="919698" cy="1086246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52" name="Oval 51"/>
          <p:cNvSpPr/>
          <p:nvPr/>
        </p:nvSpPr>
        <p:spPr>
          <a:xfrm rot="20348161">
            <a:off x="3019515" y="2895832"/>
            <a:ext cx="516370" cy="50711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 rot="20348161">
            <a:off x="3387969" y="3485884"/>
            <a:ext cx="516370" cy="50711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 rot="20348161">
            <a:off x="4371086" y="3317538"/>
            <a:ext cx="381585" cy="28950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 rot="20348161">
            <a:off x="3915816" y="2343220"/>
            <a:ext cx="1329240" cy="101374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735" y="821531"/>
            <a:ext cx="1964531" cy="3500438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 bwMode="auto">
          <a:xfrm>
            <a:off x="2311915" y="874228"/>
            <a:ext cx="1652452" cy="58920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lvl="0" algn="ctr"/>
            <a:r>
              <a:rPr lang="en-US" sz="1350" dirty="0">
                <a:solidFill>
                  <a:schemeClr val="accent1"/>
                </a:solidFill>
                <a:latin typeface="Arial"/>
              </a:rPr>
              <a:t>MKL26Z128</a:t>
            </a:r>
          </a:p>
          <a:p>
            <a:pPr lvl="0" algn="ctr"/>
            <a:r>
              <a:rPr lang="en-US" sz="1050" dirty="0"/>
              <a:t>Low power </a:t>
            </a:r>
            <a:r>
              <a:rPr lang="en-US" sz="1050" dirty="0" err="1"/>
              <a:t>microntroller</a:t>
            </a:r>
            <a:endParaRPr lang="en-US" sz="1050" dirty="0"/>
          </a:p>
          <a:p>
            <a:pPr lvl="0" algn="ctr"/>
            <a:r>
              <a:rPr lang="en-US" sz="1050" b="1" dirty="0">
                <a:solidFill>
                  <a:srgbClr val="B9255A"/>
                </a:solidFill>
                <a:latin typeface="Arial Narrow" pitchFamily="34" charset="0"/>
              </a:rPr>
              <a:t>NXP</a:t>
            </a:r>
            <a:endParaRPr lang="en-US" sz="1950" b="1" dirty="0">
              <a:solidFill>
                <a:srgbClr val="B9255A"/>
              </a:solidFill>
              <a:latin typeface="Arial Narrow" pitchFamily="34" charset="0"/>
            </a:endParaRPr>
          </a:p>
        </p:txBody>
      </p:sp>
      <p:sp>
        <p:nvSpPr>
          <p:cNvPr id="46" name="Rounded Rectangle 45"/>
          <p:cNvSpPr/>
          <p:nvPr/>
        </p:nvSpPr>
        <p:spPr bwMode="auto">
          <a:xfrm>
            <a:off x="4802248" y="883120"/>
            <a:ext cx="1502228" cy="61474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Li</a:t>
            </a:r>
            <a:r>
              <a:rPr lang="en-US" sz="1050" dirty="0">
                <a:solidFill>
                  <a:schemeClr val="accent1"/>
                </a:solidFill>
              </a:rPr>
              <a:t> </a:t>
            </a:r>
            <a:r>
              <a:rPr lang="en-US" sz="1275" dirty="0">
                <a:solidFill>
                  <a:schemeClr val="accent1"/>
                </a:solidFill>
                <a:latin typeface="Arial"/>
              </a:rPr>
              <a:t>½ AA</a:t>
            </a:r>
            <a:r>
              <a:rPr lang="en-US" sz="1050" dirty="0">
                <a:solidFill>
                  <a:schemeClr val="accent1"/>
                </a:solidFill>
              </a:rPr>
              <a:t> </a:t>
            </a:r>
            <a:r>
              <a:rPr lang="en-US" sz="1275" dirty="0">
                <a:solidFill>
                  <a:schemeClr val="accent1"/>
                </a:solidFill>
                <a:latin typeface="Arial"/>
              </a:rPr>
              <a:t>Battery</a:t>
            </a:r>
          </a:p>
        </p:txBody>
      </p:sp>
      <p:cxnSp>
        <p:nvCxnSpPr>
          <p:cNvPr id="48" name="Straight Arrow Connector 47"/>
          <p:cNvCxnSpPr>
            <a:endCxn id="46" idx="2"/>
          </p:cNvCxnSpPr>
          <p:nvPr/>
        </p:nvCxnSpPr>
        <p:spPr bwMode="auto">
          <a:xfrm flipV="1">
            <a:off x="4827847" y="1497865"/>
            <a:ext cx="725515" cy="1177868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9" name="Straight Arrow Connector 48"/>
          <p:cNvCxnSpPr>
            <a:endCxn id="68" idx="3"/>
          </p:cNvCxnSpPr>
          <p:nvPr/>
        </p:nvCxnSpPr>
        <p:spPr bwMode="auto">
          <a:xfrm flipH="1" flipV="1">
            <a:off x="2259767" y="2065627"/>
            <a:ext cx="2072215" cy="912108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3" name="Straight Arrow Connector 52"/>
          <p:cNvCxnSpPr>
            <a:endCxn id="72" idx="3"/>
          </p:cNvCxnSpPr>
          <p:nvPr/>
        </p:nvCxnSpPr>
        <p:spPr bwMode="auto">
          <a:xfrm flipH="1" flipV="1">
            <a:off x="2661668" y="3364420"/>
            <a:ext cx="973280" cy="122210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4" name="Straight Arrow Connector 53"/>
          <p:cNvCxnSpPr>
            <a:endCxn id="70" idx="1"/>
          </p:cNvCxnSpPr>
          <p:nvPr/>
        </p:nvCxnSpPr>
        <p:spPr bwMode="auto">
          <a:xfrm flipV="1">
            <a:off x="4827847" y="2875542"/>
            <a:ext cx="1641628" cy="431405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68" name="Rounded Rectangle 67"/>
          <p:cNvSpPr/>
          <p:nvPr/>
        </p:nvSpPr>
        <p:spPr bwMode="auto">
          <a:xfrm>
            <a:off x="757539" y="1769860"/>
            <a:ext cx="1502228" cy="59153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lvl="0"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TO136</a:t>
            </a:r>
          </a:p>
          <a:p>
            <a:pPr lvl="0" algn="ctr"/>
            <a:r>
              <a:rPr lang="en-US" sz="1125" dirty="0"/>
              <a:t>Trust controller</a:t>
            </a:r>
            <a:endParaRPr lang="en-US" sz="1050" dirty="0"/>
          </a:p>
          <a:p>
            <a:pPr lvl="0" algn="ctr"/>
            <a:r>
              <a:rPr lang="en-US" sz="1050" b="1" dirty="0">
                <a:solidFill>
                  <a:srgbClr val="B9255A"/>
                </a:solidFill>
                <a:latin typeface="Arial Narrow" pitchFamily="34" charset="0"/>
              </a:rPr>
              <a:t>Trusted Object</a:t>
            </a:r>
            <a:endParaRPr lang="en-US" sz="1950" b="1" dirty="0">
              <a:solidFill>
                <a:srgbClr val="B9255A"/>
              </a:solidFill>
              <a:latin typeface="Arial Narrow" pitchFamily="34" charset="0"/>
            </a:endParaRPr>
          </a:p>
        </p:txBody>
      </p:sp>
      <p:sp>
        <p:nvSpPr>
          <p:cNvPr id="69" name="Rounded Rectangle 68"/>
          <p:cNvSpPr/>
          <p:nvPr/>
        </p:nvSpPr>
        <p:spPr bwMode="auto">
          <a:xfrm>
            <a:off x="6211085" y="3503895"/>
            <a:ext cx="1502228" cy="59153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lvl="0"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SFH3710</a:t>
            </a:r>
          </a:p>
          <a:p>
            <a:pPr lvl="0" algn="ctr"/>
            <a:r>
              <a:rPr lang="en-US" sz="1125" dirty="0"/>
              <a:t>Light sensor</a:t>
            </a:r>
            <a:endParaRPr lang="en-US" sz="1050" dirty="0"/>
          </a:p>
          <a:p>
            <a:pPr lvl="0" algn="ctr"/>
            <a:r>
              <a:rPr lang="en-US" sz="1050" b="1" dirty="0">
                <a:solidFill>
                  <a:srgbClr val="B9255A"/>
                </a:solidFill>
                <a:latin typeface="Arial Narrow" pitchFamily="34" charset="0"/>
              </a:rPr>
              <a:t>OSRAM</a:t>
            </a:r>
            <a:endParaRPr lang="en-US" sz="1950" b="1" dirty="0">
              <a:solidFill>
                <a:srgbClr val="B9255A"/>
              </a:solidFill>
              <a:latin typeface="Arial Narrow" pitchFamily="34" charset="0"/>
            </a:endParaRPr>
          </a:p>
        </p:txBody>
      </p:sp>
      <p:sp>
        <p:nvSpPr>
          <p:cNvPr id="70" name="Rounded Rectangle 69"/>
          <p:cNvSpPr/>
          <p:nvPr/>
        </p:nvSpPr>
        <p:spPr bwMode="auto">
          <a:xfrm>
            <a:off x="6469475" y="2579776"/>
            <a:ext cx="1502228" cy="59153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Switch &amp;</a:t>
            </a:r>
            <a:endParaRPr lang="en-US" sz="1275" dirty="0">
              <a:solidFill>
                <a:schemeClr val="accent1"/>
              </a:solidFill>
              <a:latin typeface="Arial"/>
            </a:endParaRPr>
          </a:p>
          <a:p>
            <a:pPr lvl="0"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Led</a:t>
            </a:r>
            <a:endParaRPr lang="en-US" sz="1275" dirty="0">
              <a:solidFill>
                <a:schemeClr val="accent1"/>
              </a:solidFill>
              <a:latin typeface="Arial"/>
            </a:endParaRPr>
          </a:p>
        </p:txBody>
      </p:sp>
      <p:sp>
        <p:nvSpPr>
          <p:cNvPr id="72" name="Rounded Rectangle 71"/>
          <p:cNvSpPr/>
          <p:nvPr/>
        </p:nvSpPr>
        <p:spPr bwMode="auto">
          <a:xfrm>
            <a:off x="1159440" y="3068654"/>
            <a:ext cx="1502228" cy="59153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lvl="0"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FXOS8700</a:t>
            </a:r>
          </a:p>
          <a:p>
            <a:pPr lvl="0" algn="ctr"/>
            <a:r>
              <a:rPr lang="en-US" sz="1125" dirty="0"/>
              <a:t>Motion sensor</a:t>
            </a:r>
            <a:endParaRPr lang="en-US" sz="1050" dirty="0"/>
          </a:p>
          <a:p>
            <a:pPr lvl="0" algn="ctr"/>
            <a:r>
              <a:rPr lang="en-US" sz="1050" b="1" dirty="0">
                <a:solidFill>
                  <a:srgbClr val="B9255A"/>
                </a:solidFill>
                <a:latin typeface="Arial Narrow" pitchFamily="34" charset="0"/>
              </a:rPr>
              <a:t>NXP</a:t>
            </a:r>
            <a:endParaRPr lang="en-US" sz="1950" b="1" dirty="0">
              <a:solidFill>
                <a:srgbClr val="B9255A"/>
              </a:solidFill>
              <a:latin typeface="Arial Narrow" pitchFamily="34" charset="0"/>
            </a:endParaRPr>
          </a:p>
        </p:txBody>
      </p:sp>
      <p:cxnSp>
        <p:nvCxnSpPr>
          <p:cNvPr id="86" name="Straight Arrow Connector 85"/>
          <p:cNvCxnSpPr>
            <a:endCxn id="69" idx="1"/>
          </p:cNvCxnSpPr>
          <p:nvPr/>
        </p:nvCxnSpPr>
        <p:spPr bwMode="auto">
          <a:xfrm>
            <a:off x="4827847" y="3579187"/>
            <a:ext cx="1383238" cy="220475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1" name="Rounded Rectangle 20"/>
          <p:cNvSpPr/>
          <p:nvPr/>
        </p:nvSpPr>
        <p:spPr bwMode="auto">
          <a:xfrm>
            <a:off x="2259767" y="4172301"/>
            <a:ext cx="1502228" cy="59153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lvl="0"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TD1207</a:t>
            </a:r>
          </a:p>
          <a:p>
            <a:pPr lvl="0" algn="ctr"/>
            <a:r>
              <a:rPr lang="en-US" sz="1125" dirty="0" err="1"/>
              <a:t>SigFox</a:t>
            </a:r>
            <a:r>
              <a:rPr lang="en-US" sz="1125" dirty="0"/>
              <a:t> module</a:t>
            </a:r>
            <a:endParaRPr lang="en-US" sz="1050" dirty="0"/>
          </a:p>
          <a:p>
            <a:pPr lvl="0" algn="ctr"/>
            <a:r>
              <a:rPr lang="en-US" sz="1050" b="1" dirty="0">
                <a:solidFill>
                  <a:srgbClr val="B9255A"/>
                </a:solidFill>
                <a:latin typeface="Arial Narrow" pitchFamily="34" charset="0"/>
              </a:rPr>
              <a:t>Telecom Design</a:t>
            </a:r>
            <a:endParaRPr lang="en-US" sz="1950" b="1" dirty="0">
              <a:solidFill>
                <a:srgbClr val="B9255A"/>
              </a:solidFill>
              <a:latin typeface="Arial Narrow" pitchFamily="34" charset="0"/>
            </a:endParaRPr>
          </a:p>
        </p:txBody>
      </p:sp>
      <p:cxnSp>
        <p:nvCxnSpPr>
          <p:cNvPr id="22" name="Straight Arrow Connector 21"/>
          <p:cNvCxnSpPr>
            <a:stCxn id="45" idx="2"/>
          </p:cNvCxnSpPr>
          <p:nvPr/>
        </p:nvCxnSpPr>
        <p:spPr bwMode="auto">
          <a:xfrm>
            <a:off x="3138141" y="1463433"/>
            <a:ext cx="826226" cy="1303211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solidFill>
                  <a:srgbClr val="E22422"/>
                </a:solidFill>
              </a:rPr>
              <a:t>Sigfox </a:t>
            </a:r>
            <a:r>
              <a:rPr lang="it-IT" dirty="0">
                <a:solidFill>
                  <a:srgbClr val="E22422"/>
                </a:solidFill>
              </a:rPr>
              <a:t>S</a:t>
            </a:r>
            <a:r>
              <a:rPr lang="it-IT" dirty="0" smtClean="0">
                <a:solidFill>
                  <a:srgbClr val="E22422"/>
                </a:solidFill>
              </a:rPr>
              <a:t>ensor node</a:t>
            </a:r>
            <a:endParaRPr lang="en-GB" dirty="0"/>
          </a:p>
        </p:txBody>
      </p:sp>
      <p:sp>
        <p:nvSpPr>
          <p:cNvPr id="63" name="Rounded Rectangle 62"/>
          <p:cNvSpPr/>
          <p:nvPr/>
        </p:nvSpPr>
        <p:spPr bwMode="auto">
          <a:xfrm>
            <a:off x="4252886" y="4439359"/>
            <a:ext cx="1502228" cy="59153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Debug Interface</a:t>
            </a:r>
            <a:endParaRPr lang="en-US" sz="1275" dirty="0">
              <a:solidFill>
                <a:schemeClr val="accent1"/>
              </a:solidFill>
              <a:latin typeface="Arial"/>
            </a:endParaRPr>
          </a:p>
        </p:txBody>
      </p:sp>
      <p:cxnSp>
        <p:nvCxnSpPr>
          <p:cNvPr id="64" name="Straight Arrow Connector 63"/>
          <p:cNvCxnSpPr>
            <a:endCxn id="63" idx="0"/>
          </p:cNvCxnSpPr>
          <p:nvPr/>
        </p:nvCxnSpPr>
        <p:spPr bwMode="auto">
          <a:xfrm>
            <a:off x="5004000" y="3596277"/>
            <a:ext cx="0" cy="843082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79" name="Straight Arrow Connector 78"/>
          <p:cNvCxnSpPr>
            <a:endCxn id="21" idx="3"/>
          </p:cNvCxnSpPr>
          <p:nvPr/>
        </p:nvCxnSpPr>
        <p:spPr bwMode="auto">
          <a:xfrm flipH="1">
            <a:off x="3761995" y="3799661"/>
            <a:ext cx="674801" cy="668406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89" name="Oval 88"/>
          <p:cNvSpPr/>
          <p:nvPr/>
        </p:nvSpPr>
        <p:spPr>
          <a:xfrm rot="20348161">
            <a:off x="4637799" y="3142702"/>
            <a:ext cx="358926" cy="28950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 rot="20348161">
            <a:off x="4808129" y="3450006"/>
            <a:ext cx="381585" cy="28950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 rot="20348161">
            <a:off x="4663366" y="3471315"/>
            <a:ext cx="221234" cy="14792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 rot="18971167">
            <a:off x="4128110" y="3242339"/>
            <a:ext cx="607545" cy="94728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 rot="20348161">
            <a:off x="4338280" y="3003702"/>
            <a:ext cx="224387" cy="21788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 rot="20348161">
            <a:off x="4414335" y="3112599"/>
            <a:ext cx="306216" cy="26029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96" name="Rounded Rectangle 95"/>
          <p:cNvSpPr/>
          <p:nvPr/>
        </p:nvSpPr>
        <p:spPr bwMode="auto">
          <a:xfrm>
            <a:off x="6050131" y="1728281"/>
            <a:ext cx="1502228" cy="61474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 algn="ctr"/>
            <a:r>
              <a:rPr lang="en-US" sz="1275" dirty="0" err="1">
                <a:solidFill>
                  <a:schemeClr val="accent1"/>
                </a:solidFill>
                <a:latin typeface="Arial"/>
              </a:rPr>
              <a:t>WakeUp</a:t>
            </a:r>
            <a:r>
              <a:rPr lang="en-US" sz="1275" dirty="0">
                <a:solidFill>
                  <a:schemeClr val="accent1"/>
                </a:solidFill>
                <a:latin typeface="Arial"/>
              </a:rPr>
              <a:t> &amp; Reset Buttons</a:t>
            </a:r>
            <a:endParaRPr lang="en-US" sz="1275" dirty="0">
              <a:solidFill>
                <a:schemeClr val="accent1"/>
              </a:solidFill>
              <a:latin typeface="Arial"/>
            </a:endParaRPr>
          </a:p>
        </p:txBody>
      </p:sp>
      <p:cxnSp>
        <p:nvCxnSpPr>
          <p:cNvPr id="99" name="Straight Arrow Connector 98"/>
          <p:cNvCxnSpPr>
            <a:endCxn id="96" idx="1"/>
          </p:cNvCxnSpPr>
          <p:nvPr/>
        </p:nvCxnSpPr>
        <p:spPr bwMode="auto">
          <a:xfrm flipV="1">
            <a:off x="4598013" y="2035653"/>
            <a:ext cx="1452118" cy="1209795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02" name="Oval 101"/>
          <p:cNvSpPr/>
          <p:nvPr/>
        </p:nvSpPr>
        <p:spPr>
          <a:xfrm rot="18971167">
            <a:off x="4627470" y="2385763"/>
            <a:ext cx="607545" cy="94728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12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062" y="1037362"/>
            <a:ext cx="1785938" cy="31003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LoRaWAN</a:t>
            </a:r>
            <a:r>
              <a:rPr lang="de-DE" dirty="0" smtClean="0"/>
              <a:t> Sensor </a:t>
            </a:r>
            <a:r>
              <a:rPr lang="de-DE" dirty="0" err="1" smtClean="0"/>
              <a:t>node</a:t>
            </a:r>
            <a:endParaRPr lang="en-GB" dirty="0"/>
          </a:p>
        </p:txBody>
      </p:sp>
      <p:sp>
        <p:nvSpPr>
          <p:cNvPr id="24" name="Rounded Rectangle 23"/>
          <p:cNvSpPr/>
          <p:nvPr/>
        </p:nvSpPr>
        <p:spPr bwMode="auto">
          <a:xfrm>
            <a:off x="2349202" y="959227"/>
            <a:ext cx="1652452" cy="58920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lvl="0" algn="ctr"/>
            <a:r>
              <a:rPr lang="en-US" sz="1350" dirty="0">
                <a:solidFill>
                  <a:schemeClr val="accent1"/>
                </a:solidFill>
                <a:latin typeface="Arial"/>
              </a:rPr>
              <a:t>MKL26Z128</a:t>
            </a:r>
          </a:p>
          <a:p>
            <a:pPr lvl="0" algn="ctr"/>
            <a:r>
              <a:rPr lang="en-US" sz="1050" dirty="0"/>
              <a:t>Low power </a:t>
            </a:r>
            <a:r>
              <a:rPr lang="en-US" sz="1050" dirty="0" err="1"/>
              <a:t>microntroller</a:t>
            </a:r>
            <a:endParaRPr lang="en-US" sz="1050" dirty="0"/>
          </a:p>
          <a:p>
            <a:pPr lvl="0" algn="ctr"/>
            <a:r>
              <a:rPr lang="en-US" sz="1050" b="1" dirty="0">
                <a:solidFill>
                  <a:srgbClr val="B9255A"/>
                </a:solidFill>
                <a:latin typeface="Arial Narrow" pitchFamily="34" charset="0"/>
              </a:rPr>
              <a:t>NXP</a:t>
            </a:r>
            <a:endParaRPr lang="en-US" sz="1950" b="1" dirty="0">
              <a:solidFill>
                <a:srgbClr val="B9255A"/>
              </a:solidFill>
              <a:latin typeface="Arial Narrow" pitchFamily="34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5192839" y="1212073"/>
            <a:ext cx="1502228" cy="61474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Li</a:t>
            </a:r>
            <a:r>
              <a:rPr lang="en-US" sz="1050" dirty="0">
                <a:solidFill>
                  <a:schemeClr val="accent1"/>
                </a:solidFill>
              </a:rPr>
              <a:t> </a:t>
            </a:r>
            <a:r>
              <a:rPr lang="en-US" sz="1275" dirty="0">
                <a:solidFill>
                  <a:schemeClr val="accent1"/>
                </a:solidFill>
                <a:latin typeface="Arial"/>
              </a:rPr>
              <a:t>½ AA</a:t>
            </a:r>
            <a:r>
              <a:rPr lang="en-US" sz="1050" dirty="0">
                <a:solidFill>
                  <a:schemeClr val="accent1"/>
                </a:solidFill>
              </a:rPr>
              <a:t> </a:t>
            </a:r>
            <a:r>
              <a:rPr lang="en-US" sz="1275" dirty="0">
                <a:solidFill>
                  <a:schemeClr val="accent1"/>
                </a:solidFill>
                <a:latin typeface="Arial"/>
              </a:rPr>
              <a:t>Battery</a:t>
            </a:r>
          </a:p>
        </p:txBody>
      </p:sp>
      <p:cxnSp>
        <p:nvCxnSpPr>
          <p:cNvPr id="26" name="Straight Arrow Connector 25"/>
          <p:cNvCxnSpPr>
            <a:endCxn id="25" idx="2"/>
          </p:cNvCxnSpPr>
          <p:nvPr/>
        </p:nvCxnSpPr>
        <p:spPr bwMode="auto">
          <a:xfrm flipV="1">
            <a:off x="5004001" y="1826817"/>
            <a:ext cx="939953" cy="935465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7" name="Straight Arrow Connector 26"/>
          <p:cNvCxnSpPr>
            <a:endCxn id="31" idx="3"/>
          </p:cNvCxnSpPr>
          <p:nvPr/>
        </p:nvCxnSpPr>
        <p:spPr bwMode="auto">
          <a:xfrm flipH="1" flipV="1">
            <a:off x="2207238" y="2675733"/>
            <a:ext cx="2309271" cy="382018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9" name="Straight Arrow Connector 28"/>
          <p:cNvCxnSpPr>
            <a:endCxn id="34" idx="3"/>
          </p:cNvCxnSpPr>
          <p:nvPr/>
        </p:nvCxnSpPr>
        <p:spPr bwMode="auto">
          <a:xfrm flipH="1">
            <a:off x="2816830" y="3569268"/>
            <a:ext cx="1062620" cy="0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0" name="Straight Arrow Connector 29"/>
          <p:cNvCxnSpPr>
            <a:endCxn id="33" idx="1"/>
          </p:cNvCxnSpPr>
          <p:nvPr/>
        </p:nvCxnSpPr>
        <p:spPr bwMode="auto">
          <a:xfrm flipV="1">
            <a:off x="4827847" y="2659294"/>
            <a:ext cx="1383238" cy="624126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1" name="Rounded Rectangle 30"/>
          <p:cNvSpPr/>
          <p:nvPr/>
        </p:nvSpPr>
        <p:spPr bwMode="auto">
          <a:xfrm>
            <a:off x="705010" y="2379966"/>
            <a:ext cx="1502228" cy="59153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lvl="0"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TO136</a:t>
            </a:r>
          </a:p>
          <a:p>
            <a:pPr lvl="0" algn="ctr"/>
            <a:r>
              <a:rPr lang="en-US" sz="1125" dirty="0"/>
              <a:t>Trust controller</a:t>
            </a:r>
            <a:endParaRPr lang="en-US" sz="1050" dirty="0"/>
          </a:p>
          <a:p>
            <a:pPr lvl="0" algn="ctr"/>
            <a:r>
              <a:rPr lang="en-US" sz="1050" b="1" dirty="0">
                <a:solidFill>
                  <a:srgbClr val="B9255A"/>
                </a:solidFill>
                <a:latin typeface="Arial Narrow" pitchFamily="34" charset="0"/>
              </a:rPr>
              <a:t>Trusted Object</a:t>
            </a:r>
            <a:endParaRPr lang="en-US" sz="1950" b="1" dirty="0">
              <a:solidFill>
                <a:srgbClr val="B9255A"/>
              </a:solidFill>
              <a:latin typeface="Arial Narrow" pitchFamily="34" charset="0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6211085" y="3503895"/>
            <a:ext cx="1502228" cy="59153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lvl="0"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SFH3710</a:t>
            </a:r>
          </a:p>
          <a:p>
            <a:pPr lvl="0" algn="ctr"/>
            <a:r>
              <a:rPr lang="en-US" sz="1125" dirty="0"/>
              <a:t>Light sensor</a:t>
            </a:r>
            <a:endParaRPr lang="en-US" sz="1050" dirty="0"/>
          </a:p>
          <a:p>
            <a:pPr lvl="0" algn="ctr"/>
            <a:r>
              <a:rPr lang="en-US" sz="1050" b="1" dirty="0">
                <a:solidFill>
                  <a:srgbClr val="B9255A"/>
                </a:solidFill>
                <a:latin typeface="Arial Narrow" pitchFamily="34" charset="0"/>
              </a:rPr>
              <a:t>OSRAM</a:t>
            </a:r>
            <a:endParaRPr lang="en-US" sz="1950" b="1" dirty="0">
              <a:solidFill>
                <a:srgbClr val="B9255A"/>
              </a:solidFill>
              <a:latin typeface="Arial Narrow" pitchFamily="34" charset="0"/>
            </a:endParaRPr>
          </a:p>
        </p:txBody>
      </p:sp>
      <p:sp>
        <p:nvSpPr>
          <p:cNvPr id="33" name="Rounded Rectangle 32"/>
          <p:cNvSpPr/>
          <p:nvPr/>
        </p:nvSpPr>
        <p:spPr bwMode="auto">
          <a:xfrm>
            <a:off x="6211085" y="2363527"/>
            <a:ext cx="1502228" cy="59153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Switch</a:t>
            </a:r>
          </a:p>
          <a:p>
            <a:pPr lvl="0"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Led</a:t>
            </a:r>
          </a:p>
        </p:txBody>
      </p:sp>
      <p:sp>
        <p:nvSpPr>
          <p:cNvPr id="34" name="Rounded Rectangle 33"/>
          <p:cNvSpPr/>
          <p:nvPr/>
        </p:nvSpPr>
        <p:spPr bwMode="auto">
          <a:xfrm>
            <a:off x="1314602" y="3273502"/>
            <a:ext cx="1502228" cy="59153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lvl="0"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FXOS8700</a:t>
            </a:r>
          </a:p>
          <a:p>
            <a:pPr lvl="0" algn="ctr"/>
            <a:r>
              <a:rPr lang="en-US" sz="1125" dirty="0"/>
              <a:t>Motion sensor</a:t>
            </a:r>
            <a:endParaRPr lang="en-US" sz="1050" dirty="0"/>
          </a:p>
          <a:p>
            <a:pPr lvl="0" algn="ctr"/>
            <a:r>
              <a:rPr lang="en-US" sz="1050" b="1" dirty="0">
                <a:solidFill>
                  <a:srgbClr val="B9255A"/>
                </a:solidFill>
                <a:latin typeface="Arial Narrow" pitchFamily="34" charset="0"/>
              </a:rPr>
              <a:t>NXP</a:t>
            </a:r>
            <a:endParaRPr lang="en-US" sz="1950" b="1" dirty="0">
              <a:solidFill>
                <a:srgbClr val="B9255A"/>
              </a:solidFill>
              <a:latin typeface="Arial Narrow" pitchFamily="34" charset="0"/>
            </a:endParaRPr>
          </a:p>
        </p:txBody>
      </p:sp>
      <p:cxnSp>
        <p:nvCxnSpPr>
          <p:cNvPr id="36" name="Straight Arrow Connector 35"/>
          <p:cNvCxnSpPr>
            <a:endCxn id="32" idx="1"/>
          </p:cNvCxnSpPr>
          <p:nvPr/>
        </p:nvCxnSpPr>
        <p:spPr bwMode="auto">
          <a:xfrm>
            <a:off x="4769085" y="3503894"/>
            <a:ext cx="1442000" cy="295767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7" name="Rounded Rectangle 36"/>
          <p:cNvSpPr/>
          <p:nvPr/>
        </p:nvSpPr>
        <p:spPr bwMode="auto">
          <a:xfrm>
            <a:off x="2259767" y="4172301"/>
            <a:ext cx="1502228" cy="59153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lvl="0" algn="ctr"/>
            <a:r>
              <a:rPr lang="en-US" sz="1500" dirty="0">
                <a:solidFill>
                  <a:schemeClr val="accent1"/>
                </a:solidFill>
              </a:rPr>
              <a:t>RN2483</a:t>
            </a:r>
          </a:p>
          <a:p>
            <a:pPr lvl="0" algn="ctr"/>
            <a:r>
              <a:rPr lang="en-US" sz="1200" dirty="0" err="1"/>
              <a:t>LoRaWAN</a:t>
            </a:r>
            <a:r>
              <a:rPr lang="en-US" sz="1200" dirty="0"/>
              <a:t> </a:t>
            </a:r>
            <a:r>
              <a:rPr lang="en-US" sz="1200" dirty="0"/>
              <a:t>module</a:t>
            </a:r>
          </a:p>
          <a:p>
            <a:pPr lvl="0" algn="ctr"/>
            <a:r>
              <a:rPr lang="en-US" sz="1200" b="1" dirty="0">
                <a:solidFill>
                  <a:srgbClr val="B9255A"/>
                </a:solidFill>
                <a:latin typeface="Arial Narrow" pitchFamily="34" charset="0"/>
              </a:rPr>
              <a:t>Microchip</a:t>
            </a:r>
            <a:endParaRPr lang="en-US" sz="2400" b="1" dirty="0">
              <a:solidFill>
                <a:srgbClr val="B9255A"/>
              </a:solidFill>
              <a:latin typeface="Arial Narrow" pitchFamily="34" charset="0"/>
            </a:endParaRPr>
          </a:p>
        </p:txBody>
      </p:sp>
      <p:cxnSp>
        <p:nvCxnSpPr>
          <p:cNvPr id="38" name="Straight Arrow Connector 37"/>
          <p:cNvCxnSpPr>
            <a:stCxn id="24" idx="2"/>
          </p:cNvCxnSpPr>
          <p:nvPr/>
        </p:nvCxnSpPr>
        <p:spPr bwMode="auto">
          <a:xfrm>
            <a:off x="3175428" y="1548432"/>
            <a:ext cx="813448" cy="1258220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9" name="Rounded Rectangle 38"/>
          <p:cNvSpPr/>
          <p:nvPr/>
        </p:nvSpPr>
        <p:spPr bwMode="auto">
          <a:xfrm>
            <a:off x="4252886" y="4439359"/>
            <a:ext cx="1502228" cy="59153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 algn="ctr"/>
            <a:r>
              <a:rPr lang="en-US" sz="1275" dirty="0">
                <a:solidFill>
                  <a:schemeClr val="accent1"/>
                </a:solidFill>
                <a:latin typeface="Arial"/>
              </a:rPr>
              <a:t>Debug Interface</a:t>
            </a:r>
            <a:endParaRPr lang="en-US" sz="1275" dirty="0">
              <a:solidFill>
                <a:schemeClr val="accent1"/>
              </a:solidFill>
              <a:latin typeface="Arial"/>
            </a:endParaRPr>
          </a:p>
        </p:txBody>
      </p:sp>
      <p:cxnSp>
        <p:nvCxnSpPr>
          <p:cNvPr id="40" name="Straight Arrow Connector 39"/>
          <p:cNvCxnSpPr>
            <a:endCxn id="39" idx="0"/>
          </p:cNvCxnSpPr>
          <p:nvPr/>
        </p:nvCxnSpPr>
        <p:spPr bwMode="auto">
          <a:xfrm>
            <a:off x="5004000" y="3596277"/>
            <a:ext cx="0" cy="843082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1" name="Straight Arrow Connector 40"/>
          <p:cNvCxnSpPr>
            <a:endCxn id="37" idx="3"/>
          </p:cNvCxnSpPr>
          <p:nvPr/>
        </p:nvCxnSpPr>
        <p:spPr bwMode="auto">
          <a:xfrm flipH="1">
            <a:off x="3761995" y="3799661"/>
            <a:ext cx="674801" cy="668406"/>
          </a:xfrm>
          <a:prstGeom prst="straightConnector1">
            <a:avLst/>
          </a:prstGeom>
          <a:solidFill>
            <a:srgbClr val="D7E6E9">
              <a:alpha val="75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3" name="Oval 42"/>
          <p:cNvSpPr/>
          <p:nvPr/>
        </p:nvSpPr>
        <p:spPr>
          <a:xfrm rot="20348161">
            <a:off x="4637799" y="3067565"/>
            <a:ext cx="358926" cy="28950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 rot="20348161">
            <a:off x="4808129" y="3374869"/>
            <a:ext cx="381585" cy="28950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 rot="20348161">
            <a:off x="4663366" y="3396178"/>
            <a:ext cx="221234" cy="14792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 rot="18971167">
            <a:off x="4119450" y="3125284"/>
            <a:ext cx="529064" cy="89071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 rot="20348161">
            <a:off x="4338280" y="2928565"/>
            <a:ext cx="224387" cy="21788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 rot="20348161">
            <a:off x="4414335" y="3037462"/>
            <a:ext cx="306216" cy="26029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 rot="18971167">
            <a:off x="4768554" y="2386591"/>
            <a:ext cx="428627" cy="101827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78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Deliverables</a:t>
            </a:r>
            <a:r>
              <a:rPr lang="de-CH" dirty="0" smtClean="0"/>
              <a:t> – Kits </a:t>
            </a:r>
            <a:r>
              <a:rPr lang="de-CH" dirty="0" err="1" smtClean="0"/>
              <a:t>and</a:t>
            </a:r>
            <a:r>
              <a:rPr lang="de-CH" dirty="0" smtClean="0"/>
              <a:t> Order </a:t>
            </a:r>
            <a:r>
              <a:rPr lang="de-CH" dirty="0" err="1" smtClean="0"/>
              <a:t>codes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0"/>
            <p:extLst/>
          </p:nvPr>
        </p:nvGraphicFramePr>
        <p:xfrm>
          <a:off x="405274" y="1195388"/>
          <a:ext cx="6260438" cy="311856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62438"/>
                <a:gridCol w="1944000"/>
                <a:gridCol w="2754000"/>
              </a:tblGrid>
              <a:tr h="2786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100" dirty="0" smtClean="0">
                          <a:effectLst/>
                        </a:rPr>
                        <a:t>SAP Part </a:t>
                      </a:r>
                      <a:r>
                        <a:rPr lang="da-DK" sz="1100" dirty="0" err="1">
                          <a:effectLst/>
                        </a:rPr>
                        <a:t>Number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99" marR="7089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100" dirty="0" err="1">
                          <a:effectLst/>
                        </a:rPr>
                        <a:t>Description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99" marR="7089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100" dirty="0" err="1">
                          <a:effectLst/>
                        </a:rPr>
                        <a:t>Comments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99" marR="70899" marT="0" marB="0" anchor="ctr"/>
                </a:tc>
              </a:tr>
              <a:tr h="8594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 smtClean="0">
                          <a:solidFill>
                            <a:schemeClr val="bg1"/>
                          </a:solidFill>
                          <a:effectLst/>
                        </a:rPr>
                        <a:t>BAEVT-SK-001-A01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99" marR="70899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solidFill>
                            <a:schemeClr val="bg1"/>
                          </a:solidFill>
                          <a:effectLst/>
                        </a:rPr>
                        <a:t>Visible Things Starter Kit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99" marR="70899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900" dirty="0" smtClean="0">
                          <a:solidFill>
                            <a:schemeClr val="bg1"/>
                          </a:solidFill>
                          <a:effectLst/>
                        </a:rPr>
                        <a:t>Bluetooth </a:t>
                      </a:r>
                      <a:r>
                        <a:rPr lang="en-GB" sz="900" dirty="0">
                          <a:solidFill>
                            <a:schemeClr val="bg1"/>
                          </a:solidFill>
                          <a:effectLst/>
                        </a:rPr>
                        <a:t>Smart Sensor board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900" dirty="0">
                          <a:solidFill>
                            <a:schemeClr val="bg1"/>
                          </a:solidFill>
                          <a:effectLst/>
                        </a:rPr>
                        <a:t>Gateway Board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900" dirty="0">
                          <a:solidFill>
                            <a:schemeClr val="bg1"/>
                          </a:solidFill>
                          <a:effectLst/>
                        </a:rPr>
                        <a:t>Antenna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900" dirty="0">
                          <a:solidFill>
                            <a:schemeClr val="bg1"/>
                          </a:solidFill>
                          <a:effectLst/>
                        </a:rPr>
                        <a:t>Mini USB cable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99" marR="70899" marT="0" marB="0" anchor="ctr">
                    <a:solidFill>
                      <a:schemeClr val="accent2"/>
                    </a:solidFill>
                  </a:tcPr>
                </a:tc>
              </a:tr>
              <a:tr h="2935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>
                          <a:solidFill>
                            <a:schemeClr val="bg1"/>
                          </a:solidFill>
                          <a:effectLst/>
                        </a:rPr>
                        <a:t>BAE</a:t>
                      </a:r>
                      <a:r>
                        <a:rPr lang="fr-FR" sz="900" dirty="0" smtClean="0">
                          <a:solidFill>
                            <a:schemeClr val="bg1"/>
                          </a:solidFill>
                          <a:effectLst/>
                        </a:rPr>
                        <a:t>VT-SS-001-A01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99" marR="70899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solidFill>
                            <a:schemeClr val="bg1"/>
                          </a:solidFill>
                          <a:effectLst/>
                        </a:rPr>
                        <a:t>Bluetooth Smart </a:t>
                      </a:r>
                      <a:r>
                        <a:rPr lang="fr-FR" sz="900" dirty="0" err="1">
                          <a:solidFill>
                            <a:schemeClr val="bg1"/>
                          </a:solidFill>
                          <a:effectLst/>
                        </a:rPr>
                        <a:t>Sensor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99" marR="70899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chemeClr val="bg1"/>
                          </a:solidFill>
                          <a:effectLst/>
                        </a:rPr>
                        <a:t>To connect additional sensors onto the gateway board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99" marR="70899" marT="0" marB="0" anchor="ctr">
                    <a:solidFill>
                      <a:schemeClr val="accent2"/>
                    </a:solidFill>
                  </a:tcPr>
                </a:tc>
              </a:tr>
              <a:tr h="2786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>
                          <a:solidFill>
                            <a:schemeClr val="bg1"/>
                          </a:solidFill>
                          <a:effectLst/>
                        </a:rPr>
                        <a:t>BAE</a:t>
                      </a:r>
                      <a:r>
                        <a:rPr lang="fi-FI" sz="900" dirty="0" smtClean="0">
                          <a:solidFill>
                            <a:schemeClr val="bg1"/>
                          </a:solidFill>
                          <a:effectLst/>
                        </a:rPr>
                        <a:t>VT-SS-002</a:t>
                      </a:r>
                      <a:r>
                        <a:rPr lang="fr-FR" sz="900" dirty="0" smtClean="0">
                          <a:solidFill>
                            <a:schemeClr val="bg1"/>
                          </a:solidFill>
                          <a:effectLst/>
                        </a:rPr>
                        <a:t>-A01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99" marR="70899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 err="1">
                          <a:solidFill>
                            <a:schemeClr val="bg1"/>
                          </a:solidFill>
                          <a:effectLst/>
                        </a:rPr>
                        <a:t>LoRaWAN</a:t>
                      </a:r>
                      <a:r>
                        <a:rPr lang="fr-FR" sz="900" dirty="0">
                          <a:solidFill>
                            <a:schemeClr val="bg1"/>
                          </a:solidFill>
                          <a:effectLst/>
                        </a:rPr>
                        <a:t> Smart </a:t>
                      </a:r>
                      <a:r>
                        <a:rPr lang="fr-FR" sz="900" dirty="0" err="1">
                          <a:solidFill>
                            <a:schemeClr val="bg1"/>
                          </a:solidFill>
                          <a:effectLst/>
                        </a:rPr>
                        <a:t>Sensor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99" marR="70899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chemeClr val="bg1"/>
                          </a:solidFill>
                          <a:effectLst/>
                        </a:rPr>
                        <a:t>Includes sensor board together with antenna.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99" marR="70899" marT="0" marB="0" anchor="ctr">
                    <a:solidFill>
                      <a:schemeClr val="accent2"/>
                    </a:solidFill>
                  </a:tcPr>
                </a:tc>
              </a:tr>
              <a:tr h="2786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>
                          <a:solidFill>
                            <a:schemeClr val="bg1"/>
                          </a:solidFill>
                          <a:effectLst/>
                        </a:rPr>
                        <a:t>BAE</a:t>
                      </a:r>
                      <a:r>
                        <a:rPr lang="fi-FI" sz="900" dirty="0" smtClean="0">
                          <a:solidFill>
                            <a:schemeClr val="bg1"/>
                          </a:solidFill>
                          <a:effectLst/>
                        </a:rPr>
                        <a:t>VT-SS-003</a:t>
                      </a:r>
                      <a:r>
                        <a:rPr lang="fr-FR" sz="900" dirty="0" smtClean="0">
                          <a:solidFill>
                            <a:schemeClr val="bg1"/>
                          </a:solidFill>
                          <a:effectLst/>
                        </a:rPr>
                        <a:t>-A01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99" marR="70899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solidFill>
                            <a:schemeClr val="bg1"/>
                          </a:solidFill>
                          <a:effectLst/>
                        </a:rPr>
                        <a:t>SIGFOX Smart </a:t>
                      </a:r>
                      <a:r>
                        <a:rPr lang="fr-FR" sz="900" dirty="0" err="1">
                          <a:solidFill>
                            <a:schemeClr val="bg1"/>
                          </a:solidFill>
                          <a:effectLst/>
                        </a:rPr>
                        <a:t>Sensor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99" marR="70899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chemeClr val="bg1"/>
                          </a:solidFill>
                          <a:effectLst/>
                        </a:rPr>
                        <a:t>Includes sensor board together with antenna.</a:t>
                      </a:r>
                      <a:endParaRPr lang="en-GB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99" marR="70899" marT="0" marB="0" anchor="ctr">
                    <a:solidFill>
                      <a:schemeClr val="accent2"/>
                    </a:solidFill>
                  </a:tcPr>
                </a:tc>
              </a:tr>
              <a:tr h="2786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>
                          <a:solidFill>
                            <a:schemeClr val="bg1"/>
                          </a:solidFill>
                          <a:effectLst/>
                        </a:rPr>
                        <a:t>BAEPMOD-COM-019-A01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99" marR="70899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>
                          <a:solidFill>
                            <a:schemeClr val="bg1"/>
                          </a:solidFill>
                          <a:effectLst/>
                        </a:rPr>
                        <a:t>GSM PMOD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99" marR="70899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 err="1" smtClean="0">
                          <a:solidFill>
                            <a:schemeClr val="bg1"/>
                          </a:solidFill>
                          <a:effectLst/>
                        </a:rPr>
                        <a:t>Based</a:t>
                      </a:r>
                      <a:r>
                        <a:rPr lang="da-DK" sz="900" dirty="0" smtClean="0">
                          <a:solidFill>
                            <a:schemeClr val="bg1"/>
                          </a:solidFill>
                          <a:effectLst/>
                        </a:rPr>
                        <a:t> on </a:t>
                      </a:r>
                      <a:r>
                        <a:rPr lang="da-DK" sz="900" dirty="0" err="1" smtClean="0">
                          <a:solidFill>
                            <a:schemeClr val="bg1"/>
                          </a:solidFill>
                          <a:effectLst/>
                        </a:rPr>
                        <a:t>Huawei</a:t>
                      </a:r>
                      <a:r>
                        <a:rPr lang="da-DK" sz="900" dirty="0" smtClean="0">
                          <a:solidFill>
                            <a:schemeClr val="bg1"/>
                          </a:solidFill>
                          <a:effectLst/>
                        </a:rPr>
                        <a:t> MU709S2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99" marR="70899" marT="0" marB="0" anchor="ctr">
                    <a:solidFill>
                      <a:schemeClr val="accent2"/>
                    </a:solidFill>
                  </a:tcPr>
                </a:tc>
              </a:tr>
              <a:tr h="2786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>
                          <a:solidFill>
                            <a:schemeClr val="bg1"/>
                          </a:solidFill>
                          <a:effectLst/>
                        </a:rPr>
                        <a:t>BAEPMOD-COM-001-A01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99" marR="70899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 smtClean="0">
                          <a:solidFill>
                            <a:schemeClr val="bg1"/>
                          </a:solidFill>
                          <a:effectLst/>
                        </a:rPr>
                        <a:t>SIGFOX MODEM UART PMOD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99" marR="70899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900" dirty="0" err="1" smtClean="0">
                          <a:solidFill>
                            <a:schemeClr val="bg1"/>
                          </a:solidFill>
                          <a:effectLst/>
                        </a:rPr>
                        <a:t>Based</a:t>
                      </a:r>
                      <a:r>
                        <a:rPr lang="da-DK" sz="900" dirty="0" smtClean="0">
                          <a:solidFill>
                            <a:schemeClr val="bg1"/>
                          </a:solidFill>
                          <a:effectLst/>
                        </a:rPr>
                        <a:t> on Telecom Design TD1207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99" marR="70899" marT="0" marB="0" anchor="ctr">
                    <a:solidFill>
                      <a:schemeClr val="accent2"/>
                    </a:solidFill>
                  </a:tcPr>
                </a:tc>
              </a:tr>
              <a:tr h="2935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>
                          <a:effectLst/>
                        </a:rPr>
                        <a:t>BAEPMOD-COM-002-A01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99" marR="70899" marT="0" marB="0" anchor="ctr">
                    <a:solidFill>
                      <a:srgbClr val="D3DB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>
                          <a:effectLst/>
                        </a:rPr>
                        <a:t>APP. CUST. SIGFOX MODEM UART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99" marR="70899" marT="0" marB="0" anchor="ctr">
                    <a:solidFill>
                      <a:srgbClr val="D3DB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>
                          <a:effectLst/>
                        </a:rPr>
                        <a:t>Based on Telecom Design TD1208 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99" marR="70899" marT="0" marB="0" anchor="ctr">
                    <a:solidFill>
                      <a:srgbClr val="D3DBDF"/>
                    </a:solidFill>
                  </a:tcPr>
                </a:tc>
              </a:tr>
              <a:tr h="2786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>
                          <a:effectLst/>
                        </a:rPr>
                        <a:t>BAEPMOD-COM-003-A01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99" marR="70899" marT="0" marB="0" anchor="ctr">
                    <a:solidFill>
                      <a:srgbClr val="D3DB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v-SE" sz="900" dirty="0" smtClean="0">
                          <a:effectLst/>
                        </a:rPr>
                        <a:t>LORA MODEM UART PMOD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99" marR="70899" marT="0" marB="0" anchor="ctr">
                    <a:solidFill>
                      <a:srgbClr val="D3DB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v-SE" sz="900" dirty="0" err="1" smtClean="0">
                          <a:effectLst/>
                        </a:rPr>
                        <a:t>Based</a:t>
                      </a:r>
                      <a:r>
                        <a:rPr lang="sv-SE" sz="900" dirty="0" smtClean="0">
                          <a:effectLst/>
                        </a:rPr>
                        <a:t> on </a:t>
                      </a:r>
                      <a:r>
                        <a:rPr lang="sv-SE" sz="900" dirty="0" err="1" smtClean="0">
                          <a:effectLst/>
                        </a:rPr>
                        <a:t>LoRaWAN</a:t>
                      </a:r>
                      <a:r>
                        <a:rPr lang="sv-SE" sz="900" dirty="0" smtClean="0">
                          <a:effectLst/>
                        </a:rPr>
                        <a:t> MCHP RN2483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899" marR="70899" marT="0" marB="0" anchor="ctr">
                    <a:solidFill>
                      <a:srgbClr val="D3DBDF"/>
                    </a:solidFill>
                  </a:tcPr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7351351" y="330138"/>
            <a:ext cx="1042988" cy="3983272"/>
            <a:chOff x="9572259" y="-153116"/>
            <a:chExt cx="1390650" cy="2752725"/>
          </a:xfrm>
        </p:grpSpPr>
        <p:sp>
          <p:nvSpPr>
            <p:cNvPr id="5" name="Freeform 25"/>
            <p:cNvSpPr>
              <a:spLocks/>
            </p:cNvSpPr>
            <p:nvPr/>
          </p:nvSpPr>
          <p:spPr bwMode="auto">
            <a:xfrm>
              <a:off x="9572259" y="380284"/>
              <a:ext cx="1390650" cy="2219325"/>
            </a:xfrm>
            <a:custGeom>
              <a:avLst/>
              <a:gdLst>
                <a:gd name="T0" fmla="*/ 160 w 371"/>
                <a:gd name="T1" fmla="*/ 22 h 592"/>
                <a:gd name="T2" fmla="*/ 206 w 371"/>
                <a:gd name="T3" fmla="*/ 16 h 592"/>
                <a:gd name="T4" fmla="*/ 362 w 371"/>
                <a:gd name="T5" fmla="*/ 129 h 592"/>
                <a:gd name="T6" fmla="*/ 371 w 371"/>
                <a:gd name="T7" fmla="*/ 146 h 592"/>
                <a:gd name="T8" fmla="*/ 371 w 371"/>
                <a:gd name="T9" fmla="*/ 569 h 592"/>
                <a:gd name="T10" fmla="*/ 349 w 371"/>
                <a:gd name="T11" fmla="*/ 592 h 592"/>
                <a:gd name="T12" fmla="*/ 26 w 371"/>
                <a:gd name="T13" fmla="*/ 592 h 592"/>
                <a:gd name="T14" fmla="*/ 4 w 371"/>
                <a:gd name="T15" fmla="*/ 569 h 592"/>
                <a:gd name="T16" fmla="*/ 4 w 371"/>
                <a:gd name="T17" fmla="*/ 146 h 592"/>
                <a:gd name="T18" fmla="*/ 19 w 371"/>
                <a:gd name="T19" fmla="*/ 123 h 592"/>
                <a:gd name="T20" fmla="*/ 160 w 371"/>
                <a:gd name="T21" fmla="*/ 22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1" h="592">
                  <a:moveTo>
                    <a:pt x="160" y="22"/>
                  </a:moveTo>
                  <a:cubicBezTo>
                    <a:pt x="188" y="0"/>
                    <a:pt x="206" y="16"/>
                    <a:pt x="206" y="16"/>
                  </a:cubicBezTo>
                  <a:cubicBezTo>
                    <a:pt x="362" y="129"/>
                    <a:pt x="362" y="129"/>
                    <a:pt x="362" y="129"/>
                  </a:cubicBezTo>
                  <a:cubicBezTo>
                    <a:pt x="371" y="137"/>
                    <a:pt x="371" y="146"/>
                    <a:pt x="371" y="146"/>
                  </a:cubicBezTo>
                  <a:cubicBezTo>
                    <a:pt x="371" y="569"/>
                    <a:pt x="371" y="569"/>
                    <a:pt x="371" y="569"/>
                  </a:cubicBezTo>
                  <a:cubicBezTo>
                    <a:pt x="371" y="582"/>
                    <a:pt x="361" y="592"/>
                    <a:pt x="349" y="592"/>
                  </a:cubicBezTo>
                  <a:cubicBezTo>
                    <a:pt x="26" y="592"/>
                    <a:pt x="26" y="592"/>
                    <a:pt x="26" y="592"/>
                  </a:cubicBezTo>
                  <a:cubicBezTo>
                    <a:pt x="14" y="592"/>
                    <a:pt x="4" y="582"/>
                    <a:pt x="4" y="569"/>
                  </a:cubicBezTo>
                  <a:cubicBezTo>
                    <a:pt x="4" y="146"/>
                    <a:pt x="4" y="146"/>
                    <a:pt x="4" y="146"/>
                  </a:cubicBezTo>
                  <a:cubicBezTo>
                    <a:pt x="4" y="146"/>
                    <a:pt x="0" y="137"/>
                    <a:pt x="19" y="123"/>
                  </a:cubicBezTo>
                  <a:lnTo>
                    <a:pt x="160" y="22"/>
                  </a:lnTo>
                  <a:close/>
                </a:path>
              </a:pathLst>
            </a:custGeom>
            <a:solidFill>
              <a:schemeClr val="bg1"/>
            </a:solidFill>
            <a:ln w="9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 dirty="0">
                <a:latin typeface="Calibri Light" panose="020F0302020204030204" pitchFamily="34" charset="0"/>
              </a:endParaRPr>
            </a:p>
          </p:txBody>
        </p:sp>
        <p:sp>
          <p:nvSpPr>
            <p:cNvPr id="6" name="Oval 27"/>
            <p:cNvSpPr>
              <a:spLocks noChangeArrowheads="1"/>
            </p:cNvSpPr>
            <p:nvPr/>
          </p:nvSpPr>
          <p:spPr bwMode="auto">
            <a:xfrm>
              <a:off x="10153284" y="578722"/>
              <a:ext cx="231775" cy="236538"/>
            </a:xfrm>
            <a:prstGeom prst="ellipse">
              <a:avLst/>
            </a:prstGeom>
            <a:solidFill>
              <a:schemeClr val="accent3"/>
            </a:solidFill>
            <a:ln w="9" cap="flat">
              <a:solidFill>
                <a:srgbClr val="A7A7A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 dirty="0">
                <a:latin typeface="Calibri Light" panose="020F0302020204030204" pitchFamily="34" charset="0"/>
              </a:endParaRPr>
            </a:p>
          </p:txBody>
        </p:sp>
        <p:sp>
          <p:nvSpPr>
            <p:cNvPr id="7" name="Freeform 29"/>
            <p:cNvSpPr>
              <a:spLocks/>
            </p:cNvSpPr>
            <p:nvPr/>
          </p:nvSpPr>
          <p:spPr bwMode="auto">
            <a:xfrm>
              <a:off x="10194559" y="312022"/>
              <a:ext cx="146050" cy="357188"/>
            </a:xfrm>
            <a:custGeom>
              <a:avLst/>
              <a:gdLst>
                <a:gd name="T0" fmla="*/ 0 w 39"/>
                <a:gd name="T1" fmla="*/ 82 h 95"/>
                <a:gd name="T2" fmla="*/ 15 w 39"/>
                <a:gd name="T3" fmla="*/ 60 h 95"/>
                <a:gd name="T4" fmla="*/ 4 w 39"/>
                <a:gd name="T5" fmla="*/ 15 h 95"/>
                <a:gd name="T6" fmla="*/ 20 w 39"/>
                <a:gd name="T7" fmla="*/ 0 h 95"/>
                <a:gd name="T8" fmla="*/ 37 w 39"/>
                <a:gd name="T9" fmla="*/ 15 h 95"/>
                <a:gd name="T10" fmla="*/ 27 w 39"/>
                <a:gd name="T11" fmla="*/ 60 h 95"/>
                <a:gd name="T12" fmla="*/ 39 w 39"/>
                <a:gd name="T13" fmla="*/ 8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95">
                  <a:moveTo>
                    <a:pt x="0" y="82"/>
                  </a:moveTo>
                  <a:cubicBezTo>
                    <a:pt x="28" y="91"/>
                    <a:pt x="15" y="60"/>
                    <a:pt x="15" y="60"/>
                  </a:cubicBezTo>
                  <a:cubicBezTo>
                    <a:pt x="4" y="36"/>
                    <a:pt x="4" y="15"/>
                    <a:pt x="4" y="15"/>
                  </a:cubicBezTo>
                  <a:cubicBezTo>
                    <a:pt x="4" y="7"/>
                    <a:pt x="11" y="0"/>
                    <a:pt x="20" y="0"/>
                  </a:cubicBezTo>
                  <a:cubicBezTo>
                    <a:pt x="29" y="0"/>
                    <a:pt x="37" y="7"/>
                    <a:pt x="37" y="15"/>
                  </a:cubicBezTo>
                  <a:cubicBezTo>
                    <a:pt x="37" y="15"/>
                    <a:pt x="38" y="29"/>
                    <a:pt x="27" y="60"/>
                  </a:cubicBezTo>
                  <a:cubicBezTo>
                    <a:pt x="27" y="60"/>
                    <a:pt x="13" y="95"/>
                    <a:pt x="39" y="80"/>
                  </a:cubicBezTo>
                </a:path>
              </a:pathLst>
            </a:custGeom>
            <a:noFill/>
            <a:ln w="5" cap="flat">
              <a:solidFill>
                <a:srgbClr val="93919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 dirty="0">
                <a:latin typeface="Calibri Light" panose="020F0302020204030204" pitchFamily="34" charset="0"/>
              </a:endParaRPr>
            </a:p>
          </p:txBody>
        </p:sp>
        <p:sp>
          <p:nvSpPr>
            <p:cNvPr id="8" name="Freeform 30"/>
            <p:cNvSpPr>
              <a:spLocks/>
            </p:cNvSpPr>
            <p:nvPr/>
          </p:nvSpPr>
          <p:spPr bwMode="auto">
            <a:xfrm>
              <a:off x="10202497" y="-153116"/>
              <a:ext cx="82550" cy="569913"/>
            </a:xfrm>
            <a:custGeom>
              <a:avLst/>
              <a:gdLst>
                <a:gd name="T0" fmla="*/ 52 w 52"/>
                <a:gd name="T1" fmla="*/ 357 h 359"/>
                <a:gd name="T2" fmla="*/ 30 w 52"/>
                <a:gd name="T3" fmla="*/ 359 h 359"/>
                <a:gd name="T4" fmla="*/ 0 w 52"/>
                <a:gd name="T5" fmla="*/ 0 h 359"/>
                <a:gd name="T6" fmla="*/ 18 w 52"/>
                <a:gd name="T7" fmla="*/ 0 h 359"/>
                <a:gd name="T8" fmla="*/ 52 w 52"/>
                <a:gd name="T9" fmla="*/ 357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59">
                  <a:moveTo>
                    <a:pt x="52" y="357"/>
                  </a:moveTo>
                  <a:lnTo>
                    <a:pt x="30" y="35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52" y="357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 dirty="0">
                <a:latin typeface="Calibri Light" panose="020F0302020204030204" pitchFamily="34" charset="0"/>
              </a:endParaRPr>
            </a:p>
          </p:txBody>
        </p:sp>
        <p:sp>
          <p:nvSpPr>
            <p:cNvPr id="9" name="Freeform 31"/>
            <p:cNvSpPr>
              <a:spLocks/>
            </p:cNvSpPr>
            <p:nvPr/>
          </p:nvSpPr>
          <p:spPr bwMode="auto">
            <a:xfrm>
              <a:off x="10269172" y="-153116"/>
              <a:ext cx="85725" cy="569913"/>
            </a:xfrm>
            <a:custGeom>
              <a:avLst/>
              <a:gdLst>
                <a:gd name="T0" fmla="*/ 19 w 54"/>
                <a:gd name="T1" fmla="*/ 359 h 359"/>
                <a:gd name="T2" fmla="*/ 0 w 54"/>
                <a:gd name="T3" fmla="*/ 357 h 359"/>
                <a:gd name="T4" fmla="*/ 36 w 54"/>
                <a:gd name="T5" fmla="*/ 0 h 359"/>
                <a:gd name="T6" fmla="*/ 54 w 54"/>
                <a:gd name="T7" fmla="*/ 3 h 359"/>
                <a:gd name="T8" fmla="*/ 19 w 54"/>
                <a:gd name="T9" fmla="*/ 359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359">
                  <a:moveTo>
                    <a:pt x="19" y="359"/>
                  </a:moveTo>
                  <a:lnTo>
                    <a:pt x="0" y="357"/>
                  </a:lnTo>
                  <a:lnTo>
                    <a:pt x="36" y="0"/>
                  </a:lnTo>
                  <a:lnTo>
                    <a:pt x="54" y="3"/>
                  </a:lnTo>
                  <a:lnTo>
                    <a:pt x="19" y="35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DE" sz="1350" dirty="0">
                <a:latin typeface="Calibri Light" panose="020F0302020204030204" pitchFamily="34" charset="0"/>
              </a:endParaRPr>
            </a:p>
          </p:txBody>
        </p:sp>
        <p:sp>
          <p:nvSpPr>
            <p:cNvPr id="10" name="Textfeld 265"/>
            <p:cNvSpPr txBox="1"/>
            <p:nvPr/>
          </p:nvSpPr>
          <p:spPr bwMode="gray">
            <a:xfrm>
              <a:off x="9861377" y="1117782"/>
              <a:ext cx="889054" cy="347208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 algn="ctr">
                <a:spcAft>
                  <a:spcPts val="450"/>
                </a:spcAft>
              </a:pPr>
              <a:r>
                <a:rPr lang="de-DE" sz="2100" b="1" dirty="0">
                  <a:solidFill>
                    <a:schemeClr val="accent3"/>
                  </a:solidFill>
                </a:rPr>
                <a:t>199€</a:t>
              </a:r>
            </a:p>
            <a:p>
              <a:pPr algn="ctr">
                <a:spcAft>
                  <a:spcPts val="450"/>
                </a:spcAft>
              </a:pPr>
              <a:r>
                <a:rPr lang="de-DE" sz="1050" dirty="0"/>
                <a:t>Starter Kit</a:t>
              </a:r>
              <a:endParaRPr lang="de-DE" sz="1050" dirty="0"/>
            </a:p>
          </p:txBody>
        </p:sp>
        <p:sp>
          <p:nvSpPr>
            <p:cNvPr id="11" name="Textfeld 268"/>
            <p:cNvSpPr txBox="1"/>
            <p:nvPr/>
          </p:nvSpPr>
          <p:spPr bwMode="gray">
            <a:xfrm>
              <a:off x="9647823" y="794113"/>
              <a:ext cx="1242697" cy="497273"/>
            </a:xfrm>
            <a:prstGeom prst="rect">
              <a:avLst/>
            </a:prstGeom>
            <a:noFill/>
          </p:spPr>
          <p:txBody>
            <a:bodyPr wrap="square" lIns="54000" tIns="0" rIns="81000" bIns="0" rtlCol="0">
              <a:noAutofit/>
            </a:bodyPr>
            <a:lstStyle/>
            <a:p>
              <a:pPr algn="ctr">
                <a:spcAft>
                  <a:spcPts val="225"/>
                </a:spcAft>
              </a:pPr>
              <a:endParaRPr lang="en-US" sz="2100" dirty="0">
                <a:solidFill>
                  <a:schemeClr val="accent1"/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721285" y="1513214"/>
            <a:ext cx="411152" cy="21925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de-DE" sz="1200" dirty="0">
                <a:solidFill>
                  <a:srgbClr val="FFFFFF"/>
                </a:solidFill>
              </a:rPr>
              <a:t>Available </a:t>
            </a:r>
            <a:endParaRPr lang="en-GB" sz="1200" dirty="0" err="1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1415" y="3705750"/>
            <a:ext cx="411152" cy="607659"/>
          </a:xfrm>
          <a:prstGeom prst="rect">
            <a:avLst/>
          </a:prstGeom>
          <a:solidFill>
            <a:srgbClr val="D3DBD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de-DE" sz="1200" dirty="0">
                <a:solidFill>
                  <a:srgbClr val="FFFFFF"/>
                </a:solidFill>
              </a:rPr>
              <a:t>Comms Options</a:t>
            </a:r>
            <a:endParaRPr lang="en-GB" sz="1200" dirty="0" err="1">
              <a:solidFill>
                <a:srgbClr val="FFFFFF"/>
              </a:solidFill>
            </a:endParaRPr>
          </a:p>
        </p:txBody>
      </p:sp>
      <p:sp>
        <p:nvSpPr>
          <p:cNvPr id="16" name="Textfeld 265"/>
          <p:cNvSpPr txBox="1"/>
          <p:nvPr/>
        </p:nvSpPr>
        <p:spPr bwMode="gray">
          <a:xfrm>
            <a:off x="7559926" y="3789557"/>
            <a:ext cx="666791" cy="44538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Aft>
                <a:spcPts val="450"/>
              </a:spcAft>
            </a:pPr>
            <a:r>
              <a:rPr lang="cs-CZ" sz="2100" b="1" dirty="0">
                <a:solidFill>
                  <a:schemeClr val="accent3"/>
                </a:solidFill>
              </a:rPr>
              <a:t>59</a:t>
            </a:r>
            <a:r>
              <a:rPr lang="de-DE" sz="2100" b="1" dirty="0">
                <a:solidFill>
                  <a:schemeClr val="accent3"/>
                </a:solidFill>
              </a:rPr>
              <a:t>€</a:t>
            </a:r>
            <a:endParaRPr lang="cs-CZ" sz="2100" b="1" dirty="0">
              <a:solidFill>
                <a:schemeClr val="accent3"/>
              </a:solidFill>
            </a:endParaRPr>
          </a:p>
          <a:p>
            <a:pPr algn="ctr">
              <a:spcAft>
                <a:spcPts val="450"/>
              </a:spcAft>
            </a:pPr>
            <a:r>
              <a:rPr lang="cs-CZ" sz="2100" b="1" dirty="0">
                <a:solidFill>
                  <a:schemeClr val="accent3"/>
                </a:solidFill>
              </a:rPr>
              <a:t>80€</a:t>
            </a:r>
            <a:endParaRPr lang="de-DE" sz="2100" b="1" dirty="0">
              <a:solidFill>
                <a:schemeClr val="accent3"/>
              </a:solidFill>
            </a:endParaRPr>
          </a:p>
          <a:p>
            <a:pPr algn="ctr">
              <a:spcAft>
                <a:spcPts val="450"/>
              </a:spcAft>
            </a:pPr>
            <a:r>
              <a:rPr lang="cs-CZ" sz="1050" dirty="0"/>
              <a:t>Sensor node/ PMOD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211184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dirty="0" smtClean="0">
                <a:solidFill>
                  <a:srgbClr val="E22422"/>
                </a:solidFill>
              </a:rPr>
              <a:t>AVNET Silica </a:t>
            </a:r>
            <a:r>
              <a:rPr lang="hu-HU" dirty="0" err="1" smtClean="0">
                <a:solidFill>
                  <a:srgbClr val="E22422"/>
                </a:solidFill>
              </a:rPr>
              <a:t>Product</a:t>
            </a:r>
            <a:r>
              <a:rPr lang="hu-HU" dirty="0" smtClean="0">
                <a:solidFill>
                  <a:srgbClr val="E22422"/>
                </a:solidFill>
              </a:rPr>
              <a:t> </a:t>
            </a:r>
            <a:r>
              <a:rPr lang="hu-HU" dirty="0" err="1" smtClean="0">
                <a:solidFill>
                  <a:srgbClr val="E22422"/>
                </a:solidFill>
              </a:rPr>
              <a:t>Portfolio</a:t>
            </a:r>
            <a:endParaRPr lang="en-US" dirty="0">
              <a:solidFill>
                <a:srgbClr val="E22422"/>
              </a:solidFill>
            </a:endParaRPr>
          </a:p>
        </p:txBody>
      </p:sp>
      <p:grpSp>
        <p:nvGrpSpPr>
          <p:cNvPr id="309" name="Group 308"/>
          <p:cNvGrpSpPr/>
          <p:nvPr/>
        </p:nvGrpSpPr>
        <p:grpSpPr>
          <a:xfrm>
            <a:off x="1937583" y="1305965"/>
            <a:ext cx="5275368" cy="2844249"/>
            <a:chOff x="1059444" y="2004531"/>
            <a:chExt cx="7033824" cy="3792332"/>
          </a:xfrm>
        </p:grpSpPr>
        <p:grpSp>
          <p:nvGrpSpPr>
            <p:cNvPr id="279" name="Group 278"/>
            <p:cNvGrpSpPr/>
            <p:nvPr/>
          </p:nvGrpSpPr>
          <p:grpSpPr>
            <a:xfrm>
              <a:off x="1059444" y="2004531"/>
              <a:ext cx="7033824" cy="3792332"/>
              <a:chOff x="1098144" y="1723399"/>
              <a:chExt cx="7033824" cy="3792332"/>
            </a:xfrm>
          </p:grpSpPr>
          <p:pic>
            <p:nvPicPr>
              <p:cNvPr id="105" name="Picture 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978479" y="1723399"/>
                <a:ext cx="1266825" cy="482600"/>
              </a:xfrm>
              <a:prstGeom prst="rect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</p:pic>
          <p:pic>
            <p:nvPicPr>
              <p:cNvPr id="109" name="Picture 6" descr="C:\Users\barzakoval\Desktop\Cirrus-blue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858799" y="1723399"/>
                <a:ext cx="1268156" cy="500118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115" name="Picture 114" descr="APM_white.gif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38319" y="1723399"/>
                <a:ext cx="1285875" cy="495300"/>
              </a:xfrm>
              <a:prstGeom prst="rect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117" name="Picture 9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098159" y="1723399"/>
                <a:ext cx="1268412" cy="482600"/>
              </a:xfrm>
              <a:prstGeom prst="rect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</p:pic>
          <p:grpSp>
            <p:nvGrpSpPr>
              <p:cNvPr id="118" name="Group 158"/>
              <p:cNvGrpSpPr/>
              <p:nvPr/>
            </p:nvGrpSpPr>
            <p:grpSpPr>
              <a:xfrm>
                <a:off x="2538745" y="2356318"/>
                <a:ext cx="1266825" cy="482600"/>
                <a:chOff x="6156243" y="2928938"/>
                <a:chExt cx="1266825" cy="482600"/>
              </a:xfrm>
            </p:grpSpPr>
            <p:pic>
              <p:nvPicPr>
                <p:cNvPr id="119" name="Picture 38" descr="FinisarforPRES_white"/>
                <p:cNvPicPr>
                  <a:picLocks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6156243" y="2928938"/>
                  <a:ext cx="1266825" cy="482600"/>
                </a:xfrm>
                <a:prstGeom prst="rect">
                  <a:avLst/>
                </a:prstGeom>
                <a:noFill/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</p:pic>
            <p:pic>
              <p:nvPicPr>
                <p:cNvPr id="120" name="Picture 119" descr="digitalPersona.gif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6172200" y="2995612"/>
                  <a:ext cx="1219200" cy="373039"/>
                </a:xfrm>
                <a:prstGeom prst="rect">
                  <a:avLst/>
                </a:prstGeom>
              </p:spPr>
            </p:pic>
          </p:grpSp>
          <p:grpSp>
            <p:nvGrpSpPr>
              <p:cNvPr id="122" name="Group 168"/>
              <p:cNvGrpSpPr/>
              <p:nvPr/>
            </p:nvGrpSpPr>
            <p:grpSpPr>
              <a:xfrm>
                <a:off x="3969380" y="2356318"/>
                <a:ext cx="1268412" cy="482600"/>
                <a:chOff x="4738688" y="3527425"/>
                <a:chExt cx="1268412" cy="482600"/>
              </a:xfrm>
            </p:grpSpPr>
            <p:pic>
              <p:nvPicPr>
                <p:cNvPr id="123" name="Picture 11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4738688" y="3527425"/>
                  <a:ext cx="1268412" cy="482600"/>
                </a:xfrm>
                <a:prstGeom prst="rect">
                  <a:avLst/>
                </a:prstGeom>
                <a:noFill/>
                <a:ln w="6350">
                  <a:solidFill>
                    <a:schemeClr val="bg1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124" name="Picture 123" descr="e2v_neu.gif"/>
                <p:cNvPicPr>
                  <a:picLocks noChangeAspect="1"/>
                </p:cNvPicPr>
                <p:nvPr/>
              </p:nvPicPr>
              <p:blipFill>
                <a:blip r:embed="rId11" cstate="print"/>
                <a:srcRect l="16418" t="3659" r="13433" b="8536"/>
                <a:stretch>
                  <a:fillRect/>
                </a:stretch>
              </p:blipFill>
              <p:spPr>
                <a:xfrm>
                  <a:off x="4924425" y="3600450"/>
                  <a:ext cx="895350" cy="342900"/>
                </a:xfrm>
                <a:prstGeom prst="rect">
                  <a:avLst/>
                </a:prstGeom>
              </p:spPr>
            </p:pic>
          </p:grpSp>
          <p:grpSp>
            <p:nvGrpSpPr>
              <p:cNvPr id="141" name="Group 65"/>
              <p:cNvGrpSpPr/>
              <p:nvPr/>
            </p:nvGrpSpPr>
            <p:grpSpPr>
              <a:xfrm>
                <a:off x="5418639" y="1723399"/>
                <a:ext cx="1268412" cy="482600"/>
                <a:chOff x="6084168" y="1700808"/>
                <a:chExt cx="1268412" cy="482600"/>
              </a:xfrm>
            </p:grpSpPr>
            <p:pic>
              <p:nvPicPr>
                <p:cNvPr id="142" name="Picture 14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6084168" y="1700808"/>
                  <a:ext cx="1268412" cy="482600"/>
                </a:xfrm>
                <a:prstGeom prst="rect">
                  <a:avLst/>
                </a:prstGeom>
                <a:noFill/>
                <a:ln w="6350">
                  <a:solidFill>
                    <a:schemeClr val="bg1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143" name="Picture 142" descr="Bluecreation.png"/>
                <p:cNvPicPr>
                  <a:picLocks noChangeAspect="1"/>
                </p:cNvPicPr>
                <p:nvPr/>
              </p:nvPicPr>
              <p:blipFill>
                <a:blip r:embed="rId13" cstate="print"/>
                <a:srcRect l="10306" t="25796" r="10306" b="22338"/>
                <a:stretch>
                  <a:fillRect/>
                </a:stretch>
              </p:blipFill>
              <p:spPr>
                <a:xfrm>
                  <a:off x="6115248" y="1731838"/>
                  <a:ext cx="1207343" cy="431194"/>
                </a:xfrm>
                <a:prstGeom prst="rect">
                  <a:avLst/>
                </a:prstGeom>
              </p:spPr>
            </p:pic>
          </p:grpSp>
          <p:grpSp>
            <p:nvGrpSpPr>
              <p:cNvPr id="144" name="Group 67"/>
              <p:cNvGrpSpPr/>
              <p:nvPr/>
            </p:nvGrpSpPr>
            <p:grpSpPr>
              <a:xfrm>
                <a:off x="5409540" y="2356318"/>
                <a:ext cx="1267200" cy="488107"/>
                <a:chOff x="3203848" y="2348880"/>
                <a:chExt cx="1267200" cy="488107"/>
              </a:xfrm>
            </p:grpSpPr>
            <p:pic>
              <p:nvPicPr>
                <p:cNvPr id="145" name="Picture 144" descr="Echelon_white.gif"/>
                <p:cNvPicPr>
                  <a:picLocks noChangeAspect="1"/>
                </p:cNvPicPr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3203848" y="2348880"/>
                  <a:ext cx="1267200" cy="488107"/>
                </a:xfrm>
                <a:prstGeom prst="rect">
                  <a:avLst/>
                </a:prstGeom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</p:pic>
            <p:pic>
              <p:nvPicPr>
                <p:cNvPr id="146" name="Picture 145" descr="echelon2014.png"/>
                <p:cNvPicPr>
                  <a:picLocks noChangeAspect="1"/>
                </p:cNvPicPr>
                <p:nvPr/>
              </p:nvPicPr>
              <p:blipFill>
                <a:blip r:embed="rId15" cstate="print"/>
                <a:srcRect l="8415" t="29254" r="8415" b="29254"/>
                <a:stretch>
                  <a:fillRect/>
                </a:stretch>
              </p:blipFill>
              <p:spPr>
                <a:xfrm>
                  <a:off x="3268236" y="2436232"/>
                  <a:ext cx="1152128" cy="314216"/>
                </a:xfrm>
                <a:prstGeom prst="rect">
                  <a:avLst/>
                </a:prstGeom>
              </p:spPr>
            </p:pic>
          </p:grpSp>
          <p:grpSp>
            <p:nvGrpSpPr>
              <p:cNvPr id="153" name="Group 152"/>
              <p:cNvGrpSpPr/>
              <p:nvPr/>
            </p:nvGrpSpPr>
            <p:grpSpPr>
              <a:xfrm>
                <a:off x="6849700" y="2284310"/>
                <a:ext cx="1268412" cy="647700"/>
                <a:chOff x="4644008" y="2276872"/>
                <a:chExt cx="1268412" cy="647700"/>
              </a:xfrm>
            </p:grpSpPr>
            <p:pic>
              <p:nvPicPr>
                <p:cNvPr id="154" name="Picture 18"/>
                <p:cNvPicPr>
                  <a:picLocks noChangeAspect="1" noChangeArrowheads="1"/>
                </p:cNvPicPr>
                <p:nvPr/>
              </p:nvPicPr>
              <p:blipFill>
                <a:blip r:embed="rId16" cstate="print"/>
                <a:srcRect/>
                <a:stretch>
                  <a:fillRect/>
                </a:stretch>
              </p:blipFill>
              <p:spPr bwMode="auto">
                <a:xfrm>
                  <a:off x="4644008" y="2354387"/>
                  <a:ext cx="1268412" cy="482600"/>
                </a:xfrm>
                <a:prstGeom prst="rect">
                  <a:avLst/>
                </a:prstGeom>
                <a:noFill/>
                <a:ln w="6350">
                  <a:solidFill>
                    <a:schemeClr val="bg1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155" name="Rectangle 154"/>
                <p:cNvSpPr/>
                <p:nvPr/>
              </p:nvSpPr>
              <p:spPr bwMode="auto">
                <a:xfrm>
                  <a:off x="4860032" y="2420888"/>
                  <a:ext cx="864096" cy="360040"/>
                </a:xfrm>
                <a:prstGeom prst="rect">
                  <a:avLst/>
                </a:prstGeom>
                <a:solidFill>
                  <a:schemeClr val="bg1"/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660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endParaRPr>
                </a:p>
              </p:txBody>
            </p:sp>
            <p:pic>
              <p:nvPicPr>
                <p:cNvPr id="156" name="Picture 2" descr="Finisar Logo"/>
                <p:cNvPicPr>
                  <a:picLocks noChangeAspect="1" noChangeArrowheads="1"/>
                </p:cNvPicPr>
                <p:nvPr/>
              </p:nvPicPr>
              <p:blipFill>
                <a:blip r:embed="rId17" cstate="print"/>
                <a:srcRect/>
                <a:stretch>
                  <a:fillRect/>
                </a:stretch>
              </p:blipFill>
              <p:spPr bwMode="auto">
                <a:xfrm>
                  <a:off x="4716016" y="2276872"/>
                  <a:ext cx="1171575" cy="647700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160" name="Group 159"/>
              <p:cNvGrpSpPr/>
              <p:nvPr/>
            </p:nvGrpSpPr>
            <p:grpSpPr>
              <a:xfrm>
                <a:off x="1098159" y="2361825"/>
                <a:ext cx="1266825" cy="482600"/>
                <a:chOff x="4707253" y="2337857"/>
                <a:chExt cx="1266825" cy="482600"/>
              </a:xfrm>
            </p:grpSpPr>
            <p:pic>
              <p:nvPicPr>
                <p:cNvPr id="161" name="Picture 12"/>
                <p:cNvPicPr>
                  <a:picLocks noChangeAspect="1" noChangeArrowheads="1"/>
                </p:cNvPicPr>
                <p:nvPr/>
              </p:nvPicPr>
              <p:blipFill>
                <a:blip r:embed="rId18" cstate="print"/>
                <a:srcRect/>
                <a:stretch>
                  <a:fillRect/>
                </a:stretch>
              </p:blipFill>
              <p:spPr bwMode="auto">
                <a:xfrm>
                  <a:off x="4707253" y="2337857"/>
                  <a:ext cx="1266825" cy="482600"/>
                </a:xfrm>
                <a:prstGeom prst="rect">
                  <a:avLst/>
                </a:prstGeom>
                <a:noFill/>
                <a:ln w="6350">
                  <a:solidFill>
                    <a:schemeClr val="bg1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162" name="Picture 2" descr="CSR"/>
                <p:cNvPicPr>
                  <a:picLocks noChangeAspect="1" noChangeArrowheads="1"/>
                </p:cNvPicPr>
                <p:nvPr/>
              </p:nvPicPr>
              <p:blipFill>
                <a:blip r:embed="rId19"/>
                <a:srcRect l="2168" t="22059" r="13279" b="22060"/>
                <a:stretch>
                  <a:fillRect/>
                </a:stretch>
              </p:blipFill>
              <p:spPr bwMode="auto">
                <a:xfrm>
                  <a:off x="4829175" y="2409825"/>
                  <a:ext cx="990600" cy="361950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168" name="Rectangle 167"/>
              <p:cNvSpPr/>
              <p:nvPr/>
            </p:nvSpPr>
            <p:spPr>
              <a:xfrm>
                <a:off x="1134677" y="1740574"/>
                <a:ext cx="1218039" cy="469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350" b="1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9" name="Rectangle 168"/>
              <p:cNvSpPr/>
              <p:nvPr/>
            </p:nvSpPr>
            <p:spPr>
              <a:xfrm>
                <a:off x="3997090" y="1736911"/>
                <a:ext cx="1218039" cy="469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350" b="1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2578445" y="1740574"/>
                <a:ext cx="1218039" cy="469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350" b="1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5436804" y="1745947"/>
                <a:ext cx="1218039" cy="469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350" b="1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6874926" y="1745947"/>
                <a:ext cx="1257042" cy="469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350" b="1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1120817" y="2377899"/>
                <a:ext cx="1218039" cy="469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350" b="1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3983230" y="2374236"/>
                <a:ext cx="1218039" cy="4217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350" b="1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2564585" y="2383272"/>
                <a:ext cx="1218039" cy="4498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350" b="1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7" name="Rectangle 176"/>
              <p:cNvSpPr/>
              <p:nvPr/>
            </p:nvSpPr>
            <p:spPr>
              <a:xfrm>
                <a:off x="5422944" y="2369417"/>
                <a:ext cx="1218039" cy="469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350" b="1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9" name="Rectangle 178"/>
              <p:cNvSpPr/>
              <p:nvPr/>
            </p:nvSpPr>
            <p:spPr>
              <a:xfrm>
                <a:off x="6907853" y="2383272"/>
                <a:ext cx="1196400" cy="469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350" b="1" dirty="0" err="1">
                  <a:solidFill>
                    <a:srgbClr val="FFFFFF"/>
                  </a:solidFill>
                </a:endParaRPr>
              </a:p>
            </p:txBody>
          </p:sp>
          <p:pic>
            <p:nvPicPr>
              <p:cNvPr id="192" name="Picture 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978474" y="3004760"/>
                <a:ext cx="1266825" cy="482600"/>
              </a:xfrm>
              <a:prstGeom prst="rect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</p:pic>
          <p:pic>
            <p:nvPicPr>
              <p:cNvPr id="193" name="Picture 6" descr="C:\Users\barzakoval\Desktop\Cirrus-blue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858794" y="3004760"/>
                <a:ext cx="1268156" cy="500118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195" name="Picture 194" descr="APM_white.gif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38314" y="3004760"/>
                <a:ext cx="1285875" cy="495300"/>
              </a:xfrm>
              <a:prstGeom prst="rect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196" name="Picture 9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098154" y="3004760"/>
                <a:ext cx="1268412" cy="482600"/>
              </a:xfrm>
              <a:prstGeom prst="rect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</p:pic>
          <p:grpSp>
            <p:nvGrpSpPr>
              <p:cNvPr id="197" name="Group 158"/>
              <p:cNvGrpSpPr/>
              <p:nvPr/>
            </p:nvGrpSpPr>
            <p:grpSpPr>
              <a:xfrm>
                <a:off x="2538740" y="3651534"/>
                <a:ext cx="1266825" cy="482600"/>
                <a:chOff x="6156243" y="2928938"/>
                <a:chExt cx="1266825" cy="482600"/>
              </a:xfrm>
            </p:grpSpPr>
            <p:pic>
              <p:nvPicPr>
                <p:cNvPr id="198" name="Picture 38" descr="FinisarforPRES_white"/>
                <p:cNvPicPr>
                  <a:picLocks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6156243" y="2928938"/>
                  <a:ext cx="1266825" cy="482600"/>
                </a:xfrm>
                <a:prstGeom prst="rect">
                  <a:avLst/>
                </a:prstGeom>
                <a:noFill/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</p:pic>
            <p:pic>
              <p:nvPicPr>
                <p:cNvPr id="199" name="Picture 198" descr="digitalPersona.gif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6172200" y="2995612"/>
                  <a:ext cx="1219200" cy="373039"/>
                </a:xfrm>
                <a:prstGeom prst="rect">
                  <a:avLst/>
                </a:prstGeom>
              </p:spPr>
            </p:pic>
          </p:grpSp>
          <p:grpSp>
            <p:nvGrpSpPr>
              <p:cNvPr id="200" name="Group 168"/>
              <p:cNvGrpSpPr/>
              <p:nvPr/>
            </p:nvGrpSpPr>
            <p:grpSpPr>
              <a:xfrm>
                <a:off x="3969375" y="3651534"/>
                <a:ext cx="1268412" cy="482600"/>
                <a:chOff x="4738688" y="3527425"/>
                <a:chExt cx="1268412" cy="482600"/>
              </a:xfrm>
            </p:grpSpPr>
            <p:pic>
              <p:nvPicPr>
                <p:cNvPr id="201" name="Picture 11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4738688" y="3527425"/>
                  <a:ext cx="1268412" cy="482600"/>
                </a:xfrm>
                <a:prstGeom prst="rect">
                  <a:avLst/>
                </a:prstGeom>
                <a:noFill/>
                <a:ln w="6350">
                  <a:solidFill>
                    <a:schemeClr val="bg1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202" name="Picture 201" descr="e2v_neu.gif"/>
                <p:cNvPicPr>
                  <a:picLocks noChangeAspect="1"/>
                </p:cNvPicPr>
                <p:nvPr/>
              </p:nvPicPr>
              <p:blipFill>
                <a:blip r:embed="rId11" cstate="print"/>
                <a:srcRect l="16418" t="3659" r="13433" b="8536"/>
                <a:stretch>
                  <a:fillRect/>
                </a:stretch>
              </p:blipFill>
              <p:spPr>
                <a:xfrm>
                  <a:off x="4924425" y="3600450"/>
                  <a:ext cx="895350" cy="342900"/>
                </a:xfrm>
                <a:prstGeom prst="rect">
                  <a:avLst/>
                </a:prstGeom>
              </p:spPr>
            </p:pic>
          </p:grpSp>
          <p:grpSp>
            <p:nvGrpSpPr>
              <p:cNvPr id="206" name="Group 65"/>
              <p:cNvGrpSpPr/>
              <p:nvPr/>
            </p:nvGrpSpPr>
            <p:grpSpPr>
              <a:xfrm>
                <a:off x="5418634" y="3004760"/>
                <a:ext cx="1268412" cy="482600"/>
                <a:chOff x="6084168" y="1700808"/>
                <a:chExt cx="1268412" cy="482600"/>
              </a:xfrm>
            </p:grpSpPr>
            <p:pic>
              <p:nvPicPr>
                <p:cNvPr id="207" name="Picture 14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6084168" y="1700808"/>
                  <a:ext cx="1268412" cy="482600"/>
                </a:xfrm>
                <a:prstGeom prst="rect">
                  <a:avLst/>
                </a:prstGeom>
                <a:noFill/>
                <a:ln w="6350">
                  <a:solidFill>
                    <a:schemeClr val="bg1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208" name="Picture 207" descr="Bluecreation.png"/>
                <p:cNvPicPr>
                  <a:picLocks noChangeAspect="1"/>
                </p:cNvPicPr>
                <p:nvPr/>
              </p:nvPicPr>
              <p:blipFill>
                <a:blip r:embed="rId13" cstate="print"/>
                <a:srcRect l="10306" t="25796" r="10306" b="22338"/>
                <a:stretch>
                  <a:fillRect/>
                </a:stretch>
              </p:blipFill>
              <p:spPr>
                <a:xfrm>
                  <a:off x="6115248" y="1731838"/>
                  <a:ext cx="1207343" cy="431194"/>
                </a:xfrm>
                <a:prstGeom prst="rect">
                  <a:avLst/>
                </a:prstGeom>
              </p:spPr>
            </p:pic>
          </p:grpSp>
          <p:grpSp>
            <p:nvGrpSpPr>
              <p:cNvPr id="209" name="Group 67"/>
              <p:cNvGrpSpPr/>
              <p:nvPr/>
            </p:nvGrpSpPr>
            <p:grpSpPr>
              <a:xfrm>
                <a:off x="5409535" y="3651534"/>
                <a:ext cx="1267200" cy="488107"/>
                <a:chOff x="3203848" y="2348880"/>
                <a:chExt cx="1267200" cy="488107"/>
              </a:xfrm>
            </p:grpSpPr>
            <p:pic>
              <p:nvPicPr>
                <p:cNvPr id="210" name="Picture 209" descr="Echelon_white.gif"/>
                <p:cNvPicPr>
                  <a:picLocks noChangeAspect="1"/>
                </p:cNvPicPr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3203848" y="2348880"/>
                  <a:ext cx="1267200" cy="488107"/>
                </a:xfrm>
                <a:prstGeom prst="rect">
                  <a:avLst/>
                </a:prstGeom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</p:pic>
            <p:pic>
              <p:nvPicPr>
                <p:cNvPr id="211" name="Picture 210" descr="echelon2014.png"/>
                <p:cNvPicPr>
                  <a:picLocks noChangeAspect="1"/>
                </p:cNvPicPr>
                <p:nvPr/>
              </p:nvPicPr>
              <p:blipFill>
                <a:blip r:embed="rId15" cstate="print"/>
                <a:srcRect l="8415" t="29254" r="8415" b="29254"/>
                <a:stretch>
                  <a:fillRect/>
                </a:stretch>
              </p:blipFill>
              <p:spPr>
                <a:xfrm>
                  <a:off x="3268236" y="2436232"/>
                  <a:ext cx="1152128" cy="314216"/>
                </a:xfrm>
                <a:prstGeom prst="rect">
                  <a:avLst/>
                </a:prstGeom>
              </p:spPr>
            </p:pic>
          </p:grpSp>
          <p:grpSp>
            <p:nvGrpSpPr>
              <p:cNvPr id="212" name="Group 211"/>
              <p:cNvGrpSpPr/>
              <p:nvPr/>
            </p:nvGrpSpPr>
            <p:grpSpPr>
              <a:xfrm>
                <a:off x="6849695" y="3579526"/>
                <a:ext cx="1268412" cy="647700"/>
                <a:chOff x="4644008" y="2276872"/>
                <a:chExt cx="1268412" cy="647700"/>
              </a:xfrm>
            </p:grpSpPr>
            <p:pic>
              <p:nvPicPr>
                <p:cNvPr id="213" name="Picture 18"/>
                <p:cNvPicPr>
                  <a:picLocks noChangeAspect="1" noChangeArrowheads="1"/>
                </p:cNvPicPr>
                <p:nvPr/>
              </p:nvPicPr>
              <p:blipFill>
                <a:blip r:embed="rId16" cstate="print"/>
                <a:srcRect/>
                <a:stretch>
                  <a:fillRect/>
                </a:stretch>
              </p:blipFill>
              <p:spPr bwMode="auto">
                <a:xfrm>
                  <a:off x="4644008" y="2354387"/>
                  <a:ext cx="1268412" cy="482600"/>
                </a:xfrm>
                <a:prstGeom prst="rect">
                  <a:avLst/>
                </a:prstGeom>
                <a:noFill/>
                <a:ln w="6350">
                  <a:solidFill>
                    <a:schemeClr val="bg1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214" name="Rectangle 213"/>
                <p:cNvSpPr/>
                <p:nvPr/>
              </p:nvSpPr>
              <p:spPr bwMode="auto">
                <a:xfrm>
                  <a:off x="4860032" y="2420888"/>
                  <a:ext cx="864096" cy="360040"/>
                </a:xfrm>
                <a:prstGeom prst="rect">
                  <a:avLst/>
                </a:prstGeom>
                <a:solidFill>
                  <a:schemeClr val="bg1"/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660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endParaRPr>
                </a:p>
              </p:txBody>
            </p:sp>
            <p:pic>
              <p:nvPicPr>
                <p:cNvPr id="215" name="Picture 2" descr="Finisar Logo"/>
                <p:cNvPicPr>
                  <a:picLocks noChangeAspect="1" noChangeArrowheads="1"/>
                </p:cNvPicPr>
                <p:nvPr/>
              </p:nvPicPr>
              <p:blipFill>
                <a:blip r:embed="rId17" cstate="print"/>
                <a:srcRect/>
                <a:stretch>
                  <a:fillRect/>
                </a:stretch>
              </p:blipFill>
              <p:spPr bwMode="auto">
                <a:xfrm>
                  <a:off x="4716016" y="2276872"/>
                  <a:ext cx="1171575" cy="647700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216" name="Group 215"/>
              <p:cNvGrpSpPr/>
              <p:nvPr/>
            </p:nvGrpSpPr>
            <p:grpSpPr>
              <a:xfrm>
                <a:off x="1098154" y="3657041"/>
                <a:ext cx="1266825" cy="482600"/>
                <a:chOff x="4707253" y="2337857"/>
                <a:chExt cx="1266825" cy="482600"/>
              </a:xfrm>
            </p:grpSpPr>
            <p:pic>
              <p:nvPicPr>
                <p:cNvPr id="217" name="Picture 12"/>
                <p:cNvPicPr>
                  <a:picLocks noChangeAspect="1" noChangeArrowheads="1"/>
                </p:cNvPicPr>
                <p:nvPr/>
              </p:nvPicPr>
              <p:blipFill>
                <a:blip r:embed="rId18" cstate="print"/>
                <a:srcRect/>
                <a:stretch>
                  <a:fillRect/>
                </a:stretch>
              </p:blipFill>
              <p:spPr bwMode="auto">
                <a:xfrm>
                  <a:off x="4707253" y="2337857"/>
                  <a:ext cx="1266825" cy="482600"/>
                </a:xfrm>
                <a:prstGeom prst="rect">
                  <a:avLst/>
                </a:prstGeom>
                <a:noFill/>
                <a:ln w="6350">
                  <a:solidFill>
                    <a:schemeClr val="bg1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218" name="Picture 2" descr="CSR"/>
                <p:cNvPicPr>
                  <a:picLocks noChangeAspect="1" noChangeArrowheads="1"/>
                </p:cNvPicPr>
                <p:nvPr/>
              </p:nvPicPr>
              <p:blipFill>
                <a:blip r:embed="rId19"/>
                <a:srcRect l="2168" t="22059" r="13279" b="22060"/>
                <a:stretch>
                  <a:fillRect/>
                </a:stretch>
              </p:blipFill>
              <p:spPr bwMode="auto">
                <a:xfrm>
                  <a:off x="4829175" y="2409825"/>
                  <a:ext cx="990600" cy="361950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219" name="Rectangle 218"/>
              <p:cNvSpPr/>
              <p:nvPr/>
            </p:nvSpPr>
            <p:spPr>
              <a:xfrm>
                <a:off x="1134672" y="3035790"/>
                <a:ext cx="1218039" cy="4413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350" b="1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0" name="Rectangle 219"/>
              <p:cNvSpPr/>
              <p:nvPr/>
            </p:nvSpPr>
            <p:spPr>
              <a:xfrm>
                <a:off x="3997085" y="3018272"/>
                <a:ext cx="1218039" cy="469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350" b="1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1" name="Rectangle 220"/>
              <p:cNvSpPr/>
              <p:nvPr/>
            </p:nvSpPr>
            <p:spPr>
              <a:xfrm>
                <a:off x="2578440" y="3021935"/>
                <a:ext cx="1218039" cy="469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350" b="1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2" name="Rectangle 221"/>
              <p:cNvSpPr/>
              <p:nvPr/>
            </p:nvSpPr>
            <p:spPr>
              <a:xfrm>
                <a:off x="5436799" y="3013453"/>
                <a:ext cx="1218039" cy="469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350" b="1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4" name="Rectangle 223"/>
              <p:cNvSpPr/>
              <p:nvPr/>
            </p:nvSpPr>
            <p:spPr>
              <a:xfrm>
                <a:off x="6874921" y="3027308"/>
                <a:ext cx="1257042" cy="469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350" b="1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5" name="Rectangle 224"/>
              <p:cNvSpPr/>
              <p:nvPr/>
            </p:nvSpPr>
            <p:spPr>
              <a:xfrm>
                <a:off x="1120812" y="3729008"/>
                <a:ext cx="1218039" cy="3993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350" b="1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6" name="Rectangle 225"/>
              <p:cNvSpPr/>
              <p:nvPr/>
            </p:nvSpPr>
            <p:spPr>
              <a:xfrm>
                <a:off x="3983225" y="3669452"/>
                <a:ext cx="1218039" cy="4217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350" b="1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7" name="Rectangle 226"/>
              <p:cNvSpPr/>
              <p:nvPr/>
            </p:nvSpPr>
            <p:spPr>
              <a:xfrm>
                <a:off x="2564580" y="3678488"/>
                <a:ext cx="1218039" cy="4498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350" b="1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8" name="Rectangle 227"/>
              <p:cNvSpPr/>
              <p:nvPr/>
            </p:nvSpPr>
            <p:spPr>
              <a:xfrm>
                <a:off x="5422939" y="3664633"/>
                <a:ext cx="1218039" cy="469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350" b="1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30" name="Rectangle 229"/>
              <p:cNvSpPr/>
              <p:nvPr/>
            </p:nvSpPr>
            <p:spPr>
              <a:xfrm>
                <a:off x="6907848" y="3664633"/>
                <a:ext cx="1196400" cy="469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350" b="1" dirty="0" err="1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31" name="Group 158"/>
              <p:cNvGrpSpPr/>
              <p:nvPr/>
            </p:nvGrpSpPr>
            <p:grpSpPr>
              <a:xfrm>
                <a:off x="2538735" y="4302714"/>
                <a:ext cx="1266825" cy="482600"/>
                <a:chOff x="6156243" y="2928938"/>
                <a:chExt cx="1266825" cy="482600"/>
              </a:xfrm>
            </p:grpSpPr>
            <p:pic>
              <p:nvPicPr>
                <p:cNvPr id="232" name="Picture 38" descr="FinisarforPRES_white"/>
                <p:cNvPicPr>
                  <a:picLocks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6156243" y="2928938"/>
                  <a:ext cx="1266825" cy="482600"/>
                </a:xfrm>
                <a:prstGeom prst="rect">
                  <a:avLst/>
                </a:prstGeom>
                <a:noFill/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</p:pic>
            <p:pic>
              <p:nvPicPr>
                <p:cNvPr id="233" name="Picture 232" descr="digitalPersona.gif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6172200" y="2995612"/>
                  <a:ext cx="1219200" cy="373039"/>
                </a:xfrm>
                <a:prstGeom prst="rect">
                  <a:avLst/>
                </a:prstGeom>
              </p:spPr>
            </p:pic>
          </p:grpSp>
          <p:grpSp>
            <p:nvGrpSpPr>
              <p:cNvPr id="234" name="Group 168"/>
              <p:cNvGrpSpPr/>
              <p:nvPr/>
            </p:nvGrpSpPr>
            <p:grpSpPr>
              <a:xfrm>
                <a:off x="3969370" y="4302714"/>
                <a:ext cx="1268412" cy="482600"/>
                <a:chOff x="4738688" y="3527425"/>
                <a:chExt cx="1268412" cy="482600"/>
              </a:xfrm>
            </p:grpSpPr>
            <p:pic>
              <p:nvPicPr>
                <p:cNvPr id="235" name="Picture 11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4738688" y="3527425"/>
                  <a:ext cx="1268412" cy="482600"/>
                </a:xfrm>
                <a:prstGeom prst="rect">
                  <a:avLst/>
                </a:prstGeom>
                <a:noFill/>
                <a:ln w="6350">
                  <a:solidFill>
                    <a:schemeClr val="bg1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236" name="Picture 235" descr="e2v_neu.gif"/>
                <p:cNvPicPr>
                  <a:picLocks noChangeAspect="1"/>
                </p:cNvPicPr>
                <p:nvPr/>
              </p:nvPicPr>
              <p:blipFill>
                <a:blip r:embed="rId11" cstate="print"/>
                <a:srcRect l="16418" t="3659" r="13433" b="8536"/>
                <a:stretch>
                  <a:fillRect/>
                </a:stretch>
              </p:blipFill>
              <p:spPr>
                <a:xfrm>
                  <a:off x="4924425" y="3600450"/>
                  <a:ext cx="895350" cy="342900"/>
                </a:xfrm>
                <a:prstGeom prst="rect">
                  <a:avLst/>
                </a:prstGeom>
              </p:spPr>
            </p:pic>
          </p:grpSp>
          <p:grpSp>
            <p:nvGrpSpPr>
              <p:cNvPr id="237" name="Group 67"/>
              <p:cNvGrpSpPr/>
              <p:nvPr/>
            </p:nvGrpSpPr>
            <p:grpSpPr>
              <a:xfrm>
                <a:off x="5409530" y="4302714"/>
                <a:ext cx="1267200" cy="488107"/>
                <a:chOff x="3203848" y="2348880"/>
                <a:chExt cx="1267200" cy="488107"/>
              </a:xfrm>
            </p:grpSpPr>
            <p:pic>
              <p:nvPicPr>
                <p:cNvPr id="238" name="Picture 237" descr="Echelon_white.gif"/>
                <p:cNvPicPr>
                  <a:picLocks noChangeAspect="1"/>
                </p:cNvPicPr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3203848" y="2348880"/>
                  <a:ext cx="1267200" cy="488107"/>
                </a:xfrm>
                <a:prstGeom prst="rect">
                  <a:avLst/>
                </a:prstGeom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</p:pic>
            <p:pic>
              <p:nvPicPr>
                <p:cNvPr id="239" name="Picture 238" descr="echelon2014.png"/>
                <p:cNvPicPr>
                  <a:picLocks noChangeAspect="1"/>
                </p:cNvPicPr>
                <p:nvPr/>
              </p:nvPicPr>
              <p:blipFill>
                <a:blip r:embed="rId15" cstate="print"/>
                <a:srcRect l="8415" t="29254" r="8415" b="29254"/>
                <a:stretch>
                  <a:fillRect/>
                </a:stretch>
              </p:blipFill>
              <p:spPr>
                <a:xfrm>
                  <a:off x="3268236" y="2436232"/>
                  <a:ext cx="1152128" cy="314216"/>
                </a:xfrm>
                <a:prstGeom prst="rect">
                  <a:avLst/>
                </a:prstGeom>
              </p:spPr>
            </p:pic>
          </p:grpSp>
          <p:grpSp>
            <p:nvGrpSpPr>
              <p:cNvPr id="240" name="Group 239"/>
              <p:cNvGrpSpPr/>
              <p:nvPr/>
            </p:nvGrpSpPr>
            <p:grpSpPr>
              <a:xfrm>
                <a:off x="6849690" y="4230706"/>
                <a:ext cx="1268412" cy="647700"/>
                <a:chOff x="4644008" y="2276872"/>
                <a:chExt cx="1268412" cy="647700"/>
              </a:xfrm>
            </p:grpSpPr>
            <p:pic>
              <p:nvPicPr>
                <p:cNvPr id="241" name="Picture 18"/>
                <p:cNvPicPr>
                  <a:picLocks noChangeAspect="1" noChangeArrowheads="1"/>
                </p:cNvPicPr>
                <p:nvPr/>
              </p:nvPicPr>
              <p:blipFill>
                <a:blip r:embed="rId16" cstate="print"/>
                <a:srcRect/>
                <a:stretch>
                  <a:fillRect/>
                </a:stretch>
              </p:blipFill>
              <p:spPr bwMode="auto">
                <a:xfrm>
                  <a:off x="4644008" y="2354387"/>
                  <a:ext cx="1268412" cy="482600"/>
                </a:xfrm>
                <a:prstGeom prst="rect">
                  <a:avLst/>
                </a:prstGeom>
                <a:noFill/>
                <a:ln w="6350">
                  <a:solidFill>
                    <a:schemeClr val="bg1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242" name="Rectangle 241"/>
                <p:cNvSpPr/>
                <p:nvPr/>
              </p:nvSpPr>
              <p:spPr bwMode="auto">
                <a:xfrm>
                  <a:off x="4860032" y="2420888"/>
                  <a:ext cx="864096" cy="360040"/>
                </a:xfrm>
                <a:prstGeom prst="rect">
                  <a:avLst/>
                </a:prstGeom>
                <a:solidFill>
                  <a:schemeClr val="bg1"/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660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endParaRPr>
                </a:p>
              </p:txBody>
            </p:sp>
            <p:pic>
              <p:nvPicPr>
                <p:cNvPr id="243" name="Picture 2" descr="Finisar Logo"/>
                <p:cNvPicPr>
                  <a:picLocks noChangeAspect="1" noChangeArrowheads="1"/>
                </p:cNvPicPr>
                <p:nvPr/>
              </p:nvPicPr>
              <p:blipFill>
                <a:blip r:embed="rId17" cstate="print"/>
                <a:srcRect/>
                <a:stretch>
                  <a:fillRect/>
                </a:stretch>
              </p:blipFill>
              <p:spPr bwMode="auto">
                <a:xfrm>
                  <a:off x="4716016" y="2276872"/>
                  <a:ext cx="1171575" cy="647700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244" name="Group 243"/>
              <p:cNvGrpSpPr/>
              <p:nvPr/>
            </p:nvGrpSpPr>
            <p:grpSpPr>
              <a:xfrm>
                <a:off x="1098149" y="4308221"/>
                <a:ext cx="1266825" cy="482600"/>
                <a:chOff x="4707253" y="2337857"/>
                <a:chExt cx="1266825" cy="482600"/>
              </a:xfrm>
            </p:grpSpPr>
            <p:pic>
              <p:nvPicPr>
                <p:cNvPr id="245" name="Picture 12"/>
                <p:cNvPicPr>
                  <a:picLocks noChangeAspect="1" noChangeArrowheads="1"/>
                </p:cNvPicPr>
                <p:nvPr/>
              </p:nvPicPr>
              <p:blipFill>
                <a:blip r:embed="rId18" cstate="print"/>
                <a:srcRect/>
                <a:stretch>
                  <a:fillRect/>
                </a:stretch>
              </p:blipFill>
              <p:spPr bwMode="auto">
                <a:xfrm>
                  <a:off x="4707253" y="2337857"/>
                  <a:ext cx="1266825" cy="482600"/>
                </a:xfrm>
                <a:prstGeom prst="rect">
                  <a:avLst/>
                </a:prstGeom>
                <a:noFill/>
                <a:ln w="6350">
                  <a:solidFill>
                    <a:schemeClr val="bg1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246" name="Picture 2" descr="CSR"/>
                <p:cNvPicPr>
                  <a:picLocks noChangeAspect="1" noChangeArrowheads="1"/>
                </p:cNvPicPr>
                <p:nvPr/>
              </p:nvPicPr>
              <p:blipFill>
                <a:blip r:embed="rId19"/>
                <a:srcRect l="2168" t="22059" r="13279" b="22060"/>
                <a:stretch>
                  <a:fillRect/>
                </a:stretch>
              </p:blipFill>
              <p:spPr bwMode="auto">
                <a:xfrm>
                  <a:off x="4829175" y="2409825"/>
                  <a:ext cx="990600" cy="361950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247" name="Rectangle 246"/>
              <p:cNvSpPr/>
              <p:nvPr/>
            </p:nvSpPr>
            <p:spPr>
              <a:xfrm>
                <a:off x="1120807" y="4369388"/>
                <a:ext cx="1218039" cy="4101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350" b="1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48" name="Rectangle 247"/>
              <p:cNvSpPr/>
              <p:nvPr/>
            </p:nvSpPr>
            <p:spPr>
              <a:xfrm>
                <a:off x="3983220" y="4320632"/>
                <a:ext cx="1218039" cy="4217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350" b="1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49" name="Rectangle 248"/>
              <p:cNvSpPr/>
              <p:nvPr/>
            </p:nvSpPr>
            <p:spPr>
              <a:xfrm>
                <a:off x="2564575" y="4329668"/>
                <a:ext cx="1218039" cy="4498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350" b="1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50" name="Rectangle 249"/>
              <p:cNvSpPr/>
              <p:nvPr/>
            </p:nvSpPr>
            <p:spPr>
              <a:xfrm>
                <a:off x="5422934" y="4315813"/>
                <a:ext cx="1218039" cy="469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350" b="1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51" name="Rectangle 250"/>
              <p:cNvSpPr/>
              <p:nvPr/>
            </p:nvSpPr>
            <p:spPr>
              <a:xfrm>
                <a:off x="6921698" y="4315813"/>
                <a:ext cx="1196400" cy="469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350" b="1" dirty="0" err="1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52" name="Group 158"/>
              <p:cNvGrpSpPr/>
              <p:nvPr/>
            </p:nvGrpSpPr>
            <p:grpSpPr>
              <a:xfrm>
                <a:off x="2538730" y="4940039"/>
                <a:ext cx="1266825" cy="482600"/>
                <a:chOff x="6156243" y="2928938"/>
                <a:chExt cx="1266825" cy="482600"/>
              </a:xfrm>
            </p:grpSpPr>
            <p:pic>
              <p:nvPicPr>
                <p:cNvPr id="253" name="Picture 38" descr="FinisarforPRES_white"/>
                <p:cNvPicPr>
                  <a:picLocks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6156243" y="2928938"/>
                  <a:ext cx="1266825" cy="482600"/>
                </a:xfrm>
                <a:prstGeom prst="rect">
                  <a:avLst/>
                </a:prstGeom>
                <a:noFill/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</p:pic>
            <p:pic>
              <p:nvPicPr>
                <p:cNvPr id="254" name="Picture 253" descr="digitalPersona.gif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6172200" y="2995612"/>
                  <a:ext cx="1219200" cy="373039"/>
                </a:xfrm>
                <a:prstGeom prst="rect">
                  <a:avLst/>
                </a:prstGeom>
              </p:spPr>
            </p:pic>
          </p:grpSp>
          <p:grpSp>
            <p:nvGrpSpPr>
              <p:cNvPr id="255" name="Group 168"/>
              <p:cNvGrpSpPr/>
              <p:nvPr/>
            </p:nvGrpSpPr>
            <p:grpSpPr>
              <a:xfrm>
                <a:off x="3969365" y="4940039"/>
                <a:ext cx="1268412" cy="482600"/>
                <a:chOff x="4738688" y="3527425"/>
                <a:chExt cx="1268412" cy="482600"/>
              </a:xfrm>
            </p:grpSpPr>
            <p:pic>
              <p:nvPicPr>
                <p:cNvPr id="256" name="Picture 11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4738688" y="3527425"/>
                  <a:ext cx="1268412" cy="482600"/>
                </a:xfrm>
                <a:prstGeom prst="rect">
                  <a:avLst/>
                </a:prstGeom>
                <a:noFill/>
                <a:ln w="6350">
                  <a:solidFill>
                    <a:schemeClr val="bg1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257" name="Picture 256" descr="e2v_neu.gif"/>
                <p:cNvPicPr>
                  <a:picLocks noChangeAspect="1"/>
                </p:cNvPicPr>
                <p:nvPr/>
              </p:nvPicPr>
              <p:blipFill>
                <a:blip r:embed="rId11" cstate="print"/>
                <a:srcRect l="16418" t="3659" r="13433" b="8536"/>
                <a:stretch>
                  <a:fillRect/>
                </a:stretch>
              </p:blipFill>
              <p:spPr>
                <a:xfrm>
                  <a:off x="4924425" y="3600450"/>
                  <a:ext cx="895350" cy="342900"/>
                </a:xfrm>
                <a:prstGeom prst="rect">
                  <a:avLst/>
                </a:prstGeom>
              </p:spPr>
            </p:pic>
          </p:grpSp>
          <p:grpSp>
            <p:nvGrpSpPr>
              <p:cNvPr id="258" name="Group 67"/>
              <p:cNvGrpSpPr/>
              <p:nvPr/>
            </p:nvGrpSpPr>
            <p:grpSpPr>
              <a:xfrm>
                <a:off x="5409525" y="4940039"/>
                <a:ext cx="1267200" cy="488107"/>
                <a:chOff x="3203848" y="2348880"/>
                <a:chExt cx="1267200" cy="488107"/>
              </a:xfrm>
            </p:grpSpPr>
            <p:pic>
              <p:nvPicPr>
                <p:cNvPr id="259" name="Picture 258" descr="Echelon_white.gif"/>
                <p:cNvPicPr>
                  <a:picLocks noChangeAspect="1"/>
                </p:cNvPicPr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3203848" y="2348880"/>
                  <a:ext cx="1267200" cy="488107"/>
                </a:xfrm>
                <a:prstGeom prst="rect">
                  <a:avLst/>
                </a:prstGeom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</p:pic>
            <p:pic>
              <p:nvPicPr>
                <p:cNvPr id="260" name="Picture 259" descr="echelon2014.png"/>
                <p:cNvPicPr>
                  <a:picLocks noChangeAspect="1"/>
                </p:cNvPicPr>
                <p:nvPr/>
              </p:nvPicPr>
              <p:blipFill>
                <a:blip r:embed="rId15" cstate="print"/>
                <a:srcRect l="8415" t="29254" r="8415" b="29254"/>
                <a:stretch>
                  <a:fillRect/>
                </a:stretch>
              </p:blipFill>
              <p:spPr>
                <a:xfrm>
                  <a:off x="3268236" y="2436232"/>
                  <a:ext cx="1152128" cy="314216"/>
                </a:xfrm>
                <a:prstGeom prst="rect">
                  <a:avLst/>
                </a:prstGeom>
              </p:spPr>
            </p:pic>
          </p:grpSp>
          <p:grpSp>
            <p:nvGrpSpPr>
              <p:cNvPr id="261" name="Group 260"/>
              <p:cNvGrpSpPr/>
              <p:nvPr/>
            </p:nvGrpSpPr>
            <p:grpSpPr>
              <a:xfrm>
                <a:off x="6849685" y="4868031"/>
                <a:ext cx="1268412" cy="647700"/>
                <a:chOff x="4644008" y="2276872"/>
                <a:chExt cx="1268412" cy="647700"/>
              </a:xfrm>
            </p:grpSpPr>
            <p:pic>
              <p:nvPicPr>
                <p:cNvPr id="262" name="Picture 18"/>
                <p:cNvPicPr>
                  <a:picLocks noChangeAspect="1" noChangeArrowheads="1"/>
                </p:cNvPicPr>
                <p:nvPr/>
              </p:nvPicPr>
              <p:blipFill>
                <a:blip r:embed="rId16" cstate="print"/>
                <a:srcRect/>
                <a:stretch>
                  <a:fillRect/>
                </a:stretch>
              </p:blipFill>
              <p:spPr bwMode="auto">
                <a:xfrm>
                  <a:off x="4644008" y="2354387"/>
                  <a:ext cx="1268412" cy="482600"/>
                </a:xfrm>
                <a:prstGeom prst="rect">
                  <a:avLst/>
                </a:prstGeom>
                <a:noFill/>
                <a:ln w="6350">
                  <a:solidFill>
                    <a:schemeClr val="bg1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263" name="Rectangle 262"/>
                <p:cNvSpPr/>
                <p:nvPr/>
              </p:nvSpPr>
              <p:spPr bwMode="auto">
                <a:xfrm>
                  <a:off x="4860032" y="2420888"/>
                  <a:ext cx="864096" cy="360040"/>
                </a:xfrm>
                <a:prstGeom prst="rect">
                  <a:avLst/>
                </a:prstGeom>
                <a:solidFill>
                  <a:schemeClr val="bg1"/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6600" dirty="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endParaRPr>
                </a:p>
              </p:txBody>
            </p:sp>
            <p:pic>
              <p:nvPicPr>
                <p:cNvPr id="264" name="Picture 2" descr="Finisar Logo"/>
                <p:cNvPicPr>
                  <a:picLocks noChangeAspect="1" noChangeArrowheads="1"/>
                </p:cNvPicPr>
                <p:nvPr/>
              </p:nvPicPr>
              <p:blipFill>
                <a:blip r:embed="rId17" cstate="print"/>
                <a:srcRect/>
                <a:stretch>
                  <a:fillRect/>
                </a:stretch>
              </p:blipFill>
              <p:spPr bwMode="auto">
                <a:xfrm>
                  <a:off x="4716016" y="2276872"/>
                  <a:ext cx="1171575" cy="647700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265" name="Group 264"/>
              <p:cNvGrpSpPr/>
              <p:nvPr/>
            </p:nvGrpSpPr>
            <p:grpSpPr>
              <a:xfrm>
                <a:off x="1098144" y="4945546"/>
                <a:ext cx="1266825" cy="482600"/>
                <a:chOff x="4707253" y="2337857"/>
                <a:chExt cx="1266825" cy="482600"/>
              </a:xfrm>
            </p:grpSpPr>
            <p:pic>
              <p:nvPicPr>
                <p:cNvPr id="266" name="Picture 12"/>
                <p:cNvPicPr>
                  <a:picLocks noChangeAspect="1" noChangeArrowheads="1"/>
                </p:cNvPicPr>
                <p:nvPr/>
              </p:nvPicPr>
              <p:blipFill>
                <a:blip r:embed="rId18" cstate="print"/>
                <a:srcRect/>
                <a:stretch>
                  <a:fillRect/>
                </a:stretch>
              </p:blipFill>
              <p:spPr bwMode="auto">
                <a:xfrm>
                  <a:off x="4707253" y="2337857"/>
                  <a:ext cx="1266825" cy="482600"/>
                </a:xfrm>
                <a:prstGeom prst="rect">
                  <a:avLst/>
                </a:prstGeom>
                <a:noFill/>
                <a:ln w="6350">
                  <a:solidFill>
                    <a:schemeClr val="bg1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267" name="Picture 2" descr="CSR"/>
                <p:cNvPicPr>
                  <a:picLocks noChangeAspect="1" noChangeArrowheads="1"/>
                </p:cNvPicPr>
                <p:nvPr/>
              </p:nvPicPr>
              <p:blipFill>
                <a:blip r:embed="rId19"/>
                <a:srcRect l="2168" t="22059" r="13279" b="22060"/>
                <a:stretch>
                  <a:fillRect/>
                </a:stretch>
              </p:blipFill>
              <p:spPr bwMode="auto">
                <a:xfrm>
                  <a:off x="4829175" y="2409825"/>
                  <a:ext cx="990600" cy="361950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268" name="Rectangle 267"/>
              <p:cNvSpPr/>
              <p:nvPr/>
            </p:nvSpPr>
            <p:spPr>
              <a:xfrm>
                <a:off x="1120802" y="5012047"/>
                <a:ext cx="1218039" cy="4048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350" b="1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69" name="Rectangle 268"/>
              <p:cNvSpPr/>
              <p:nvPr/>
            </p:nvSpPr>
            <p:spPr>
              <a:xfrm>
                <a:off x="3983215" y="4957957"/>
                <a:ext cx="1218039" cy="4217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350" b="1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70" name="Rectangle 269"/>
              <p:cNvSpPr/>
              <p:nvPr/>
            </p:nvSpPr>
            <p:spPr>
              <a:xfrm>
                <a:off x="2564570" y="4966993"/>
                <a:ext cx="1218039" cy="4498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350" b="1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71" name="Rectangle 270"/>
              <p:cNvSpPr/>
              <p:nvPr/>
            </p:nvSpPr>
            <p:spPr>
              <a:xfrm>
                <a:off x="5422929" y="4953138"/>
                <a:ext cx="1218039" cy="469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350" b="1" dirty="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72" name="Rectangle 271"/>
              <p:cNvSpPr/>
              <p:nvPr/>
            </p:nvSpPr>
            <p:spPr>
              <a:xfrm>
                <a:off x="6921693" y="4953138"/>
                <a:ext cx="1196400" cy="469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350" b="1" dirty="0" err="1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273" name="Picture 272" descr="AMD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181366" y="2125836"/>
              <a:ext cx="1044673" cy="258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4" name="Picture 19" descr="ON"/>
            <p:cNvPicPr>
              <a:picLocks noChangeAspect="1" noChangeArrowheads="1"/>
            </p:cNvPicPr>
            <p:nvPr/>
          </p:nvPicPr>
          <p:blipFill>
            <a:blip r:embed="rId21" cstate="print"/>
            <a:srcRect l="2662"/>
            <a:stretch>
              <a:fillRect/>
            </a:stretch>
          </p:blipFill>
          <p:spPr bwMode="auto">
            <a:xfrm>
              <a:off x="5411019" y="2747739"/>
              <a:ext cx="1229319" cy="329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5" name="Picture 22" descr="sharp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6938423" y="2758390"/>
              <a:ext cx="1021957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" name="Picture 275" descr="Maxim_A4.jpg"/>
            <p:cNvPicPr>
              <a:picLocks noChangeAspect="1"/>
            </p:cNvPicPr>
            <p:nvPr/>
          </p:nvPicPr>
          <p:blipFill>
            <a:blip r:embed="rId23" cstate="print"/>
            <a:srcRect t="21908" b="23336"/>
            <a:stretch>
              <a:fillRect/>
            </a:stretch>
          </p:blipFill>
          <p:spPr>
            <a:xfrm>
              <a:off x="3984578" y="2664404"/>
              <a:ext cx="1167194" cy="425146"/>
            </a:xfrm>
            <a:prstGeom prst="rect">
              <a:avLst/>
            </a:prstGeom>
          </p:spPr>
        </p:pic>
        <p:pic>
          <p:nvPicPr>
            <p:cNvPr id="277" name="Picture 4" descr="H:\Corporate\Communications\MarComAll\1_Communications-Kaubisch\Silica\Logos\Supplierlogos\__Fürs Internet\Internet_500px Breite\Freescale_500pxBreite.jpg"/>
            <p:cNvPicPr>
              <a:picLocks noChangeAspect="1" noChangeArrowheads="1"/>
            </p:cNvPicPr>
            <p:nvPr/>
          </p:nvPicPr>
          <p:blipFill>
            <a:blip r:embed="rId24" cstate="print"/>
            <a:srcRect l="4607" t="19574" r="4607" b="14680"/>
            <a:stretch>
              <a:fillRect/>
            </a:stretch>
          </p:blipFill>
          <p:spPr bwMode="auto">
            <a:xfrm>
              <a:off x="2512034" y="2027368"/>
              <a:ext cx="1251011" cy="427604"/>
            </a:xfrm>
            <a:prstGeom prst="rect">
              <a:avLst/>
            </a:prstGeom>
            <a:noFill/>
          </p:spPr>
        </p:pic>
        <p:graphicFrame>
          <p:nvGraphicFramePr>
            <p:cNvPr id="280" name="Object 33"/>
            <p:cNvGraphicFramePr>
              <a:graphicFrameLocks noChangeAspect="1"/>
            </p:cNvGraphicFramePr>
            <p:nvPr/>
          </p:nvGraphicFramePr>
          <p:xfrm>
            <a:off x="5522537" y="3344631"/>
            <a:ext cx="967826" cy="3898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" name="Image" r:id="rId25" imgW="914402" imgH="368653" progId="">
                    <p:embed/>
                  </p:oleObj>
                </mc:Choice>
                <mc:Fallback>
                  <p:oleObj name="Image" r:id="rId25" imgW="914402" imgH="36865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22537" y="3344631"/>
                          <a:ext cx="967826" cy="3898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82" name="Picture 281" descr="Microchip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4202691" y="3354873"/>
              <a:ext cx="704431" cy="365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3" name="Picture 24" descr="spansion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7027024" y="3337048"/>
              <a:ext cx="830358" cy="411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4" name="Picture 3" descr="H:\Corporate\Communications\MarComAll\1_Communications-Kaubisch\Silica\Logos\Supplierlogos\Huawei\HW_POS_RGB_Vertical.jpg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2942732" y="2659032"/>
              <a:ext cx="413412" cy="413668"/>
            </a:xfrm>
            <a:prstGeom prst="rect">
              <a:avLst/>
            </a:prstGeom>
            <a:noFill/>
          </p:spPr>
        </p:pic>
        <p:pic>
          <p:nvPicPr>
            <p:cNvPr id="285" name="Picture 284" descr="infineon"/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2668528" y="3344631"/>
              <a:ext cx="930324" cy="409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" name="Picture 285" descr="micron"/>
            <p:cNvPicPr>
              <a:picLocks noChangeAspect="1" noChangeArrowheads="1"/>
            </p:cNvPicPr>
            <p:nvPr/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3958385" y="3998037"/>
              <a:ext cx="1204032" cy="329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7" name="Picture 286" descr="Renesas_blue.jpg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490633" y="4116988"/>
              <a:ext cx="1050971" cy="181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Picture 287" descr="STM_new.jpg"/>
            <p:cNvPicPr>
              <a:picLocks noChangeAspect="1"/>
            </p:cNvPicPr>
            <p:nvPr/>
          </p:nvPicPr>
          <p:blipFill>
            <a:blip r:embed="rId33" cstate="print"/>
            <a:srcRect t="7106" b="2843"/>
            <a:stretch>
              <a:fillRect/>
            </a:stretch>
          </p:blipFill>
          <p:spPr>
            <a:xfrm>
              <a:off x="7068589" y="3954152"/>
              <a:ext cx="711284" cy="469788"/>
            </a:xfrm>
            <a:prstGeom prst="rect">
              <a:avLst/>
            </a:prstGeom>
          </p:spPr>
        </p:pic>
        <p:pic>
          <p:nvPicPr>
            <p:cNvPr id="289" name="Picture 3" descr="H:\Corporate\Communications\MarComAll\1_Communications-Kaubisch\Silica\Logos\Supplierlogos\Anaren\Anaren_logo.png"/>
            <p:cNvPicPr>
              <a:picLocks noChangeAspect="1" noChangeArrowheads="1"/>
            </p:cNvPicPr>
            <p:nvPr/>
          </p:nvPicPr>
          <p:blipFill>
            <a:blip r:embed="rId34" cstate="print"/>
            <a:srcRect/>
            <a:stretch>
              <a:fillRect/>
            </a:stretch>
          </p:blipFill>
          <p:spPr bwMode="auto">
            <a:xfrm>
              <a:off x="1139816" y="3420299"/>
              <a:ext cx="1132630" cy="284635"/>
            </a:xfrm>
            <a:prstGeom prst="rect">
              <a:avLst/>
            </a:prstGeom>
            <a:noFill/>
          </p:spPr>
        </p:pic>
        <p:pic>
          <p:nvPicPr>
            <p:cNvPr id="290" name="Picture 289" descr="Cypress"/>
            <p:cNvPicPr>
              <a:picLocks noChangeAspect="1" noChangeArrowheads="1"/>
            </p:cNvPicPr>
            <p:nvPr/>
          </p:nvPicPr>
          <p:blipFill>
            <a:blip r:embed="rId35" cstate="print"/>
            <a:srcRect/>
            <a:stretch>
              <a:fillRect/>
            </a:stretch>
          </p:blipFill>
          <p:spPr bwMode="auto">
            <a:xfrm>
              <a:off x="1236801" y="4006846"/>
              <a:ext cx="922051" cy="358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1" name="Picture 26" descr="TI"/>
            <p:cNvPicPr>
              <a:picLocks noChangeAspect="1" noChangeArrowheads="1"/>
            </p:cNvPicPr>
            <p:nvPr/>
          </p:nvPicPr>
          <p:blipFill>
            <a:blip r:embed="rId36" cstate="print"/>
            <a:srcRect/>
            <a:stretch>
              <a:fillRect/>
            </a:stretch>
          </p:blipFill>
          <p:spPr bwMode="auto">
            <a:xfrm>
              <a:off x="6855283" y="4681048"/>
              <a:ext cx="1176293" cy="277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2" name="Picture 291" descr="intIS_rgb_3000.png"/>
            <p:cNvPicPr>
              <a:picLocks noChangeAspect="1"/>
            </p:cNvPicPr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907555" y="3970327"/>
              <a:ext cx="375163" cy="443695"/>
            </a:xfrm>
            <a:prstGeom prst="rect">
              <a:avLst/>
            </a:prstGeom>
          </p:spPr>
        </p:pic>
        <p:pic>
          <p:nvPicPr>
            <p:cNvPr id="293" name="Picture 5" descr="H:\Corporate\Communications\MarComAll\1_Communications-Kaubisch\Silica\Logos\Supplierlogos\__Fürs Internet\Internet_500px Breite\Microsoft_WE_500pxBreite.jpg"/>
            <p:cNvPicPr>
              <a:picLocks noChangeAspect="1" noChangeArrowheads="1"/>
            </p:cNvPicPr>
            <p:nvPr/>
          </p:nvPicPr>
          <p:blipFill>
            <a:blip r:embed="rId38" cstate="print">
              <a:lum/>
            </a:blip>
            <a:srcRect t="29696" b="29696"/>
            <a:stretch>
              <a:fillRect/>
            </a:stretch>
          </p:blipFill>
          <p:spPr bwMode="auto">
            <a:xfrm>
              <a:off x="3958385" y="4722613"/>
              <a:ext cx="1233654" cy="236455"/>
            </a:xfrm>
            <a:prstGeom prst="rect">
              <a:avLst/>
            </a:prstGeom>
            <a:noFill/>
          </p:spPr>
        </p:pic>
        <p:pic>
          <p:nvPicPr>
            <p:cNvPr id="294" name="Picture 6" descr="H:\Corporate\Communications\MarComAll\1_Communications-Kaubisch\Silica\Logos\Supplierlogos\__Fürs Internet\Internet_500px Breite\Rochester_500pxBreite.jpg"/>
            <p:cNvPicPr>
              <a:picLocks noChangeAspect="1" noChangeArrowheads="1"/>
            </p:cNvPicPr>
            <p:nvPr/>
          </p:nvPicPr>
          <p:blipFill>
            <a:blip r:embed="rId39" cstate="print"/>
            <a:srcRect/>
            <a:stretch>
              <a:fillRect/>
            </a:stretch>
          </p:blipFill>
          <p:spPr bwMode="auto">
            <a:xfrm>
              <a:off x="5522537" y="4617232"/>
              <a:ext cx="963647" cy="454721"/>
            </a:xfrm>
            <a:prstGeom prst="rect">
              <a:avLst/>
            </a:prstGeom>
            <a:noFill/>
          </p:spPr>
        </p:pic>
        <p:pic>
          <p:nvPicPr>
            <p:cNvPr id="295" name="Picture 294" descr="Diodes"/>
            <p:cNvPicPr>
              <a:picLocks noChangeAspect="1" noChangeArrowheads="1"/>
            </p:cNvPicPr>
            <p:nvPr/>
          </p:nvPicPr>
          <p:blipFill>
            <a:blip r:embed="rId40" cstate="print"/>
            <a:srcRect/>
            <a:stretch>
              <a:fillRect/>
            </a:stretch>
          </p:blipFill>
          <p:spPr bwMode="auto">
            <a:xfrm>
              <a:off x="1167526" y="4711276"/>
              <a:ext cx="1030247" cy="246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6" name="Picture 295" descr="IR"/>
            <p:cNvPicPr>
              <a:picLocks noChangeAspect="1" noChangeArrowheads="1"/>
            </p:cNvPicPr>
            <p:nvPr/>
          </p:nvPicPr>
          <p:blipFill>
            <a:blip r:embed="rId41" cstate="print"/>
            <a:srcRect/>
            <a:stretch>
              <a:fillRect/>
            </a:stretch>
          </p:blipFill>
          <p:spPr bwMode="auto">
            <a:xfrm>
              <a:off x="2638634" y="4656750"/>
              <a:ext cx="991577" cy="366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" name="Picture 38" descr="Brand Mark"/>
            <p:cNvPicPr>
              <a:picLocks noChangeAspect="1" noChangeArrowheads="1"/>
            </p:cNvPicPr>
            <p:nvPr/>
          </p:nvPicPr>
          <p:blipFill>
            <a:blip r:embed="rId42" cstate="print"/>
            <a:srcRect/>
            <a:stretch>
              <a:fillRect/>
            </a:stretch>
          </p:blipFill>
          <p:spPr bwMode="auto">
            <a:xfrm>
              <a:off x="5777344" y="5266799"/>
              <a:ext cx="500982" cy="417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8" name="Picture 297" descr="All_Programmable_Lock_up.png"/>
            <p:cNvPicPr>
              <a:picLocks noChangeAspect="1"/>
            </p:cNvPicPr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906000" y="5323554"/>
              <a:ext cx="1148568" cy="345710"/>
            </a:xfrm>
            <a:prstGeom prst="rect">
              <a:avLst/>
            </a:prstGeom>
          </p:spPr>
        </p:pic>
        <p:pic>
          <p:nvPicPr>
            <p:cNvPr id="299" name="Picture 3" descr="G:\Corporate\Communications\MarComAll\1_Communications-Kaubisch\Silica\Logos\Supplierlogos\LumiLeds\Lumileds_Logo_RGB_Color_1500.png"/>
            <p:cNvPicPr>
              <a:picLocks noChangeAspect="1" noChangeArrowheads="1"/>
            </p:cNvPicPr>
            <p:nvPr/>
          </p:nvPicPr>
          <p:blipFill>
            <a:blip r:embed="rId44"/>
            <a:srcRect l="6299" t="18848" r="7307" b="11904"/>
            <a:stretch>
              <a:fillRect/>
            </a:stretch>
          </p:blipFill>
          <p:spPr bwMode="auto">
            <a:xfrm>
              <a:off x="3944530" y="2147235"/>
              <a:ext cx="1233756" cy="251190"/>
            </a:xfrm>
            <a:prstGeom prst="rect">
              <a:avLst/>
            </a:prstGeom>
            <a:noFill/>
          </p:spPr>
        </p:pic>
        <p:pic>
          <p:nvPicPr>
            <p:cNvPr id="305" name="Picture 21" descr="seoul"/>
            <p:cNvPicPr>
              <a:picLocks noChangeAspect="1" noChangeArrowheads="1"/>
            </p:cNvPicPr>
            <p:nvPr/>
          </p:nvPicPr>
          <p:blipFill>
            <a:blip r:embed="rId45" cstate="print"/>
            <a:srcRect/>
            <a:stretch>
              <a:fillRect/>
            </a:stretch>
          </p:blipFill>
          <p:spPr bwMode="auto">
            <a:xfrm>
              <a:off x="6954056" y="2100874"/>
              <a:ext cx="937064" cy="354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6" name="Picture 3" descr="H:\Corporate\Communications\MarComAll\1_Communications-Kaubisch\Silica\Logos\Supplierlogos\__Fürs Internet\Internet_500px Breite\NXP_500pxBreite.jpg"/>
            <p:cNvPicPr>
              <a:picLocks noChangeAspect="1" noChangeArrowheads="1"/>
            </p:cNvPicPr>
            <p:nvPr/>
          </p:nvPicPr>
          <p:blipFill>
            <a:blip r:embed="rId46" cstate="print"/>
            <a:srcRect/>
            <a:stretch>
              <a:fillRect/>
            </a:stretch>
          </p:blipFill>
          <p:spPr bwMode="auto">
            <a:xfrm>
              <a:off x="5564102" y="2064290"/>
              <a:ext cx="852906" cy="402465"/>
            </a:xfrm>
            <a:prstGeom prst="rect">
              <a:avLst/>
            </a:prstGeom>
            <a:noFill/>
          </p:spPr>
        </p:pic>
        <p:pic>
          <p:nvPicPr>
            <p:cNvPr id="307" name="Picture 306" descr="elmos-logo_rgb_rz.jpg"/>
            <p:cNvPicPr>
              <a:picLocks noChangeAspect="1"/>
            </p:cNvPicPr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68718" y="5321260"/>
              <a:ext cx="1041472" cy="301479"/>
            </a:xfrm>
            <a:prstGeom prst="rect">
              <a:avLst/>
            </a:prstGeom>
          </p:spPr>
        </p:pic>
        <p:pic>
          <p:nvPicPr>
            <p:cNvPr id="308" name="Picture 4" descr="H:\Corporate\Communications\MarComAll\1_Communications-Kaubisch\Silica\Logos\Supplierlogos\LSResearch\LSR-Logo_4c.png"/>
            <p:cNvPicPr>
              <a:picLocks noChangeAspect="1" noChangeArrowheads="1"/>
            </p:cNvPicPr>
            <p:nvPr/>
          </p:nvPicPr>
          <p:blipFill>
            <a:blip r:embed="rId48" cstate="print"/>
            <a:srcRect/>
            <a:stretch>
              <a:fillRect/>
            </a:stretch>
          </p:blipFill>
          <p:spPr bwMode="auto">
            <a:xfrm>
              <a:off x="2668528" y="5277295"/>
              <a:ext cx="897532" cy="383301"/>
            </a:xfrm>
            <a:prstGeom prst="rect">
              <a:avLst/>
            </a:prstGeom>
            <a:noFill/>
          </p:spPr>
        </p:pic>
        <p:pic>
          <p:nvPicPr>
            <p:cNvPr id="233477" name="Picture 5" descr="http://www.nordicsemi.com/extension/nordic/design/bootnordic/images/NordicS_smarter-things.png"/>
            <p:cNvPicPr>
              <a:picLocks noChangeAspect="1" noChangeArrowheads="1"/>
            </p:cNvPicPr>
            <p:nvPr/>
          </p:nvPicPr>
          <p:blipFill>
            <a:blip r:embed="rId49"/>
            <a:srcRect b="15868"/>
            <a:stretch>
              <a:fillRect/>
            </a:stretch>
          </p:blipFill>
          <p:spPr bwMode="auto">
            <a:xfrm>
              <a:off x="4007063" y="5293179"/>
              <a:ext cx="1130854" cy="350103"/>
            </a:xfrm>
            <a:prstGeom prst="rect">
              <a:avLst/>
            </a:prstGeom>
            <a:noFill/>
          </p:spPr>
        </p:pic>
      </p:grpSp>
      <p:pic>
        <p:nvPicPr>
          <p:cNvPr id="147" name="Picture 4" descr="H:\Corporate\Communications\MarComAll\1_Communications-Kaubisch\Silica\Logos\Supplierlogos\__Fürs Internet\Internet_150px\jpg\AnalogDevices_150px.jpg"/>
          <p:cNvPicPr>
            <a:picLocks noChangeAspect="1" noChangeArrowheads="1"/>
          </p:cNvPicPr>
          <p:nvPr/>
        </p:nvPicPr>
        <p:blipFill>
          <a:blip r:embed="rId50"/>
          <a:srcRect/>
          <a:stretch>
            <a:fillRect/>
          </a:stretch>
        </p:blipFill>
        <p:spPr bwMode="auto">
          <a:xfrm>
            <a:off x="1971577" y="1824066"/>
            <a:ext cx="872064" cy="308129"/>
          </a:xfrm>
          <a:prstGeom prst="rect">
            <a:avLst/>
          </a:prstGeom>
          <a:noFill/>
        </p:spPr>
      </p:pic>
      <p:pic>
        <p:nvPicPr>
          <p:cNvPr id="148" name="Picture 10"/>
          <p:cNvPicPr>
            <a:picLocks noChangeAspect="1" noChangeArrowheads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7297563" y="1329238"/>
            <a:ext cx="951309" cy="36195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grpSp>
        <p:nvGrpSpPr>
          <p:cNvPr id="149" name="Group 148"/>
          <p:cNvGrpSpPr/>
          <p:nvPr/>
        </p:nvGrpSpPr>
        <p:grpSpPr>
          <a:xfrm>
            <a:off x="7296553" y="1725306"/>
            <a:ext cx="951309" cy="485775"/>
            <a:chOff x="4644008" y="2276872"/>
            <a:chExt cx="1268412" cy="647700"/>
          </a:xfrm>
        </p:grpSpPr>
        <p:pic>
          <p:nvPicPr>
            <p:cNvPr id="150" name="Picture 1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644008" y="2354387"/>
              <a:ext cx="1268412" cy="482600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151" name="Rectangle 150"/>
            <p:cNvSpPr/>
            <p:nvPr/>
          </p:nvSpPr>
          <p:spPr bwMode="auto">
            <a:xfrm>
              <a:off x="4860032" y="2420888"/>
              <a:ext cx="864096" cy="36004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GB" sz="6600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pic>
          <p:nvPicPr>
            <p:cNvPr id="152" name="Picture 2" descr="Finisar Logo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716016" y="2276872"/>
              <a:ext cx="1171575" cy="647700"/>
            </a:xfrm>
            <a:prstGeom prst="rect">
              <a:avLst/>
            </a:prstGeom>
            <a:noFill/>
          </p:spPr>
        </p:pic>
      </p:grpSp>
      <p:pic>
        <p:nvPicPr>
          <p:cNvPr id="157" name="Picture 15"/>
          <p:cNvPicPr>
            <a:picLocks noChangeAspect="1" noChangeArrowheads="1"/>
          </p:cNvPicPr>
          <p:nvPr/>
        </p:nvPicPr>
        <p:blipFill>
          <a:blip r:embed="rId52" cstate="print"/>
          <a:srcRect/>
          <a:stretch>
            <a:fillRect/>
          </a:stretch>
        </p:blipFill>
        <p:spPr bwMode="auto">
          <a:xfrm>
            <a:off x="7296552" y="2266986"/>
            <a:ext cx="951309" cy="36195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grpSp>
        <p:nvGrpSpPr>
          <p:cNvPr id="158" name="Group 157"/>
          <p:cNvGrpSpPr/>
          <p:nvPr/>
        </p:nvGrpSpPr>
        <p:grpSpPr>
          <a:xfrm>
            <a:off x="7291340" y="2754187"/>
            <a:ext cx="951309" cy="361950"/>
            <a:chOff x="7524328" y="4293096"/>
            <a:chExt cx="1268412" cy="482600"/>
          </a:xfrm>
        </p:grpSpPr>
        <p:pic>
          <p:nvPicPr>
            <p:cNvPr id="159" name="Picture 22"/>
            <p:cNvPicPr>
              <a:picLocks noChangeAspect="1" noChangeArrowheads="1"/>
            </p:cNvPicPr>
            <p:nvPr/>
          </p:nvPicPr>
          <p:blipFill>
            <a:blip r:embed="rId53" cstate="print"/>
            <a:srcRect/>
            <a:stretch>
              <a:fillRect/>
            </a:stretch>
          </p:blipFill>
          <p:spPr bwMode="auto">
            <a:xfrm>
              <a:off x="7524328" y="4293096"/>
              <a:ext cx="1268412" cy="482600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163" name="Picture 8" descr="Silicon Labs"/>
            <p:cNvPicPr>
              <a:picLocks noChangeAspect="1" noChangeArrowheads="1"/>
            </p:cNvPicPr>
            <p:nvPr/>
          </p:nvPicPr>
          <p:blipFill>
            <a:blip r:embed="rId54" cstate="print"/>
            <a:srcRect t="11846" b="17081"/>
            <a:stretch>
              <a:fillRect/>
            </a:stretch>
          </p:blipFill>
          <p:spPr bwMode="auto">
            <a:xfrm>
              <a:off x="7596336" y="4321671"/>
              <a:ext cx="1099567" cy="432048"/>
            </a:xfrm>
            <a:prstGeom prst="rect">
              <a:avLst/>
            </a:prstGeom>
            <a:noFill/>
          </p:spPr>
        </p:pic>
      </p:grpSp>
      <p:grpSp>
        <p:nvGrpSpPr>
          <p:cNvPr id="164" name="Group 64"/>
          <p:cNvGrpSpPr/>
          <p:nvPr/>
        </p:nvGrpSpPr>
        <p:grpSpPr>
          <a:xfrm>
            <a:off x="7291339" y="3263284"/>
            <a:ext cx="951309" cy="361950"/>
            <a:chOff x="1763688" y="4293096"/>
            <a:chExt cx="1268412" cy="482600"/>
          </a:xfrm>
        </p:grpSpPr>
        <p:pic>
          <p:nvPicPr>
            <p:cNvPr id="165" name="Picture 19"/>
            <p:cNvPicPr>
              <a:picLocks noChangeAspect="1" noChangeArrowheads="1"/>
            </p:cNvPicPr>
            <p:nvPr/>
          </p:nvPicPr>
          <p:blipFill>
            <a:blip r:embed="rId55" cstate="print"/>
            <a:srcRect/>
            <a:stretch>
              <a:fillRect/>
            </a:stretch>
          </p:blipFill>
          <p:spPr bwMode="auto">
            <a:xfrm>
              <a:off x="1763688" y="4293096"/>
              <a:ext cx="1268412" cy="482600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166" name="Picture 165" descr="Quectel.gif"/>
            <p:cNvPicPr>
              <a:picLocks noChangeAspect="1"/>
            </p:cNvPicPr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835696" y="4365104"/>
              <a:ext cx="1152128" cy="352517"/>
            </a:xfrm>
            <a:prstGeom prst="rect">
              <a:avLst/>
            </a:prstGeom>
          </p:spPr>
        </p:pic>
      </p:grpSp>
      <p:pic>
        <p:nvPicPr>
          <p:cNvPr id="167" name="Picture 166" descr="Intersil_white.gif"/>
          <p:cNvPicPr>
            <a:picLocks noChangeAspect="1"/>
          </p:cNvPicPr>
          <p:nvPr/>
        </p:nvPicPr>
        <p:blipFill>
          <a:blip r:embed="rId57" cstate="print"/>
          <a:stretch>
            <a:fillRect/>
          </a:stretch>
        </p:blipFill>
        <p:spPr>
          <a:xfrm>
            <a:off x="7295190" y="3713682"/>
            <a:ext cx="964406" cy="371475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  <p:grpSp>
        <p:nvGrpSpPr>
          <p:cNvPr id="172" name="Group 171"/>
          <p:cNvGrpSpPr/>
          <p:nvPr/>
        </p:nvGrpSpPr>
        <p:grpSpPr>
          <a:xfrm>
            <a:off x="865514" y="1313205"/>
            <a:ext cx="950119" cy="361950"/>
            <a:chOff x="4707253" y="2337857"/>
            <a:chExt cx="1266825" cy="482600"/>
          </a:xfrm>
        </p:grpSpPr>
        <p:pic>
          <p:nvPicPr>
            <p:cNvPr id="178" name="Picture 12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707253" y="2337857"/>
              <a:ext cx="1266825" cy="482600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180" name="Picture 2" descr="CSR"/>
            <p:cNvPicPr>
              <a:picLocks noChangeAspect="1" noChangeArrowheads="1"/>
            </p:cNvPicPr>
            <p:nvPr/>
          </p:nvPicPr>
          <p:blipFill>
            <a:blip r:embed="rId19"/>
            <a:srcRect l="2168" t="22059" r="13279" b="22060"/>
            <a:stretch>
              <a:fillRect/>
            </a:stretch>
          </p:blipFill>
          <p:spPr bwMode="auto">
            <a:xfrm>
              <a:off x="4829175" y="2409825"/>
              <a:ext cx="990600" cy="361950"/>
            </a:xfrm>
            <a:prstGeom prst="rect">
              <a:avLst/>
            </a:prstGeom>
            <a:noFill/>
          </p:spPr>
        </p:pic>
      </p:grpSp>
      <p:pic>
        <p:nvPicPr>
          <p:cNvPr id="181" name="Picture 11"/>
          <p:cNvPicPr>
            <a:picLocks noChangeAspect="1" noChangeArrowheads="1"/>
          </p:cNvPicPr>
          <p:nvPr/>
        </p:nvPicPr>
        <p:blipFill>
          <a:blip r:embed="rId58" cstate="print"/>
          <a:srcRect/>
          <a:stretch>
            <a:fillRect/>
          </a:stretch>
        </p:blipFill>
        <p:spPr bwMode="auto">
          <a:xfrm>
            <a:off x="851705" y="1795163"/>
            <a:ext cx="971872" cy="369773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grpSp>
        <p:nvGrpSpPr>
          <p:cNvPr id="182" name="Group 181"/>
          <p:cNvGrpSpPr/>
          <p:nvPr/>
        </p:nvGrpSpPr>
        <p:grpSpPr>
          <a:xfrm>
            <a:off x="872267" y="2266048"/>
            <a:ext cx="951310" cy="361950"/>
            <a:chOff x="4776098" y="4104848"/>
            <a:chExt cx="1268413" cy="482600"/>
          </a:xfrm>
        </p:grpSpPr>
        <p:pic>
          <p:nvPicPr>
            <p:cNvPr id="183" name="Picture 21"/>
            <p:cNvPicPr>
              <a:picLocks noChangeAspect="1" noChangeArrowheads="1"/>
            </p:cNvPicPr>
            <p:nvPr/>
          </p:nvPicPr>
          <p:blipFill>
            <a:blip r:embed="rId59" cstate="print"/>
            <a:srcRect/>
            <a:stretch>
              <a:fillRect/>
            </a:stretch>
          </p:blipFill>
          <p:spPr bwMode="auto">
            <a:xfrm>
              <a:off x="4776098" y="4104848"/>
              <a:ext cx="1268413" cy="482600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184" name="Picture 183" descr="OVT.gif"/>
            <p:cNvPicPr>
              <a:picLocks noChangeAspect="1"/>
            </p:cNvPicPr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810125" y="4176713"/>
              <a:ext cx="1200150" cy="367210"/>
            </a:xfrm>
            <a:prstGeom prst="rect">
              <a:avLst/>
            </a:prstGeom>
          </p:spPr>
        </p:pic>
      </p:grpSp>
      <p:pic>
        <p:nvPicPr>
          <p:cNvPr id="185" name="Picture 45" descr="TorexforPRES_white"/>
          <p:cNvPicPr>
            <a:picLocks noChangeArrowheads="1"/>
          </p:cNvPicPr>
          <p:nvPr/>
        </p:nvPicPr>
        <p:blipFill>
          <a:blip r:embed="rId61" cstate="print"/>
          <a:srcRect/>
          <a:stretch>
            <a:fillRect/>
          </a:stretch>
        </p:blipFill>
        <p:spPr bwMode="auto">
          <a:xfrm>
            <a:off x="857152" y="2759972"/>
            <a:ext cx="950119" cy="36195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</p:pic>
      <p:pic>
        <p:nvPicPr>
          <p:cNvPr id="186" name="Picture 13"/>
          <p:cNvPicPr>
            <a:picLocks noChangeAspect="1" noChangeArrowheads="1"/>
          </p:cNvPicPr>
          <p:nvPr/>
        </p:nvPicPr>
        <p:blipFill>
          <a:blip r:embed="rId62" cstate="print"/>
          <a:srcRect/>
          <a:stretch>
            <a:fillRect/>
          </a:stretch>
        </p:blipFill>
        <p:spPr bwMode="auto">
          <a:xfrm>
            <a:off x="863975" y="3250786"/>
            <a:ext cx="951309" cy="36195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87" name="Picture 13"/>
          <p:cNvPicPr>
            <a:picLocks noChangeAspect="1" noChangeArrowheads="1"/>
          </p:cNvPicPr>
          <p:nvPr/>
        </p:nvPicPr>
        <p:blipFill>
          <a:blip r:embed="rId63" cstate="print"/>
          <a:srcRect/>
          <a:stretch>
            <a:fillRect/>
          </a:stretch>
        </p:blipFill>
        <p:spPr bwMode="auto">
          <a:xfrm>
            <a:off x="855962" y="3703936"/>
            <a:ext cx="951309" cy="36195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68173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032159.AMER\Desktop\img_1701.jpg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0" y="1"/>
            <a:ext cx="9144000" cy="439707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Rectangle 6"/>
          <p:cNvSpPr/>
          <p:nvPr/>
        </p:nvSpPr>
        <p:spPr>
          <a:xfrm>
            <a:off x="4762500" y="1400092"/>
            <a:ext cx="4381500" cy="20383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4" name="Rectangle 5"/>
          <p:cNvSpPr txBox="1">
            <a:spLocks/>
          </p:cNvSpPr>
          <p:nvPr/>
        </p:nvSpPr>
        <p:spPr bwMode="auto">
          <a:xfrm>
            <a:off x="5410199" y="1962067"/>
            <a:ext cx="3076576" cy="100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defTabSz="914400" eaLnBrk="1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4400" kern="0" dirty="0" smtClean="0">
                <a:solidFill>
                  <a:schemeClr val="bg1"/>
                </a:solidFill>
                <a:latin typeface="Arial"/>
                <a:cs typeface="Arial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133023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98" y="1011404"/>
            <a:ext cx="7972425" cy="3457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Avnet Silica </a:t>
            </a:r>
            <a:r>
              <a:rPr lang="hu-HU" dirty="0" err="1" smtClean="0"/>
              <a:t>IoT</a:t>
            </a:r>
            <a:r>
              <a:rPr lang="hu-HU" dirty="0" smtClean="0"/>
              <a:t> </a:t>
            </a:r>
            <a:r>
              <a:rPr lang="hu-HU" dirty="0" err="1" smtClean="0"/>
              <a:t>strategy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601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„Edge-to-Enterprise“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991901" y="3195684"/>
            <a:ext cx="4596880" cy="12910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1350" b="1" dirty="0" err="1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1892" y="3195382"/>
            <a:ext cx="741188" cy="219291"/>
          </a:xfrm>
          <a:prstGeom prst="rect">
            <a:avLst/>
          </a:prstGeom>
          <a:solidFill>
            <a:schemeClr val="tx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25" dirty="0">
                <a:solidFill>
                  <a:schemeClr val="bg1"/>
                </a:solidFill>
              </a:rPr>
              <a:t>Sense</a:t>
            </a:r>
            <a:endParaRPr lang="en-US" sz="825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3030" y="3195382"/>
            <a:ext cx="741188" cy="219291"/>
          </a:xfrm>
          <a:prstGeom prst="rect">
            <a:avLst/>
          </a:prstGeom>
          <a:solidFill>
            <a:srgbClr val="8CB31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25" dirty="0">
                <a:solidFill>
                  <a:schemeClr val="bg1"/>
                </a:solidFill>
              </a:rPr>
              <a:t>Connect</a:t>
            </a:r>
            <a:endParaRPr lang="en-US" sz="825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4169" y="3195382"/>
            <a:ext cx="741188" cy="21929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25" dirty="0">
                <a:solidFill>
                  <a:schemeClr val="bg1"/>
                </a:solidFill>
              </a:rPr>
              <a:t>Secure</a:t>
            </a:r>
            <a:endParaRPr lang="en-US" sz="825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05307" y="3195382"/>
            <a:ext cx="741188" cy="21929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25" dirty="0">
                <a:solidFill>
                  <a:schemeClr val="bg1"/>
                </a:solidFill>
              </a:rPr>
              <a:t>Manage</a:t>
            </a:r>
            <a:endParaRPr lang="en-US" sz="825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0234" y="3195386"/>
            <a:ext cx="741188" cy="21929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25" dirty="0">
                <a:solidFill>
                  <a:schemeClr val="bg1"/>
                </a:solidFill>
              </a:rPr>
              <a:t>Analyze</a:t>
            </a:r>
            <a:endParaRPr lang="en-US" sz="825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41373" y="3195386"/>
            <a:ext cx="741188" cy="21929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25" dirty="0">
                <a:solidFill>
                  <a:schemeClr val="bg1"/>
                </a:solidFill>
              </a:rPr>
              <a:t>Experience</a:t>
            </a:r>
            <a:endParaRPr lang="en-US" sz="825" dirty="0">
              <a:solidFill>
                <a:schemeClr val="bg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904902" y="2443335"/>
            <a:ext cx="4763030" cy="2196648"/>
          </a:xfrm>
          <a:custGeom>
            <a:avLst/>
            <a:gdLst>
              <a:gd name="connsiteX0" fmla="*/ 5761513 w 5761513"/>
              <a:gd name="connsiteY0" fmla="*/ 0 h 3629250"/>
              <a:gd name="connsiteX1" fmla="*/ 5755688 w 5761513"/>
              <a:gd name="connsiteY1" fmla="*/ 3623425 h 3629250"/>
              <a:gd name="connsiteX2" fmla="*/ 0 w 5761513"/>
              <a:gd name="connsiteY2" fmla="*/ 3629250 h 3629250"/>
              <a:gd name="connsiteX3" fmla="*/ 5825 w 5761513"/>
              <a:gd name="connsiteY3" fmla="*/ 11651 h 3629250"/>
              <a:gd name="connsiteX4" fmla="*/ 5825 w 5761513"/>
              <a:gd name="connsiteY4" fmla="*/ 11651 h 362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1513" h="3629250">
                <a:moveTo>
                  <a:pt x="5761513" y="0"/>
                </a:moveTo>
                <a:cubicBezTo>
                  <a:pt x="5759571" y="1207808"/>
                  <a:pt x="5757630" y="2415617"/>
                  <a:pt x="5755688" y="3623425"/>
                </a:cubicBezTo>
                <a:lnTo>
                  <a:pt x="0" y="3629250"/>
                </a:lnTo>
                <a:cubicBezTo>
                  <a:pt x="1942" y="2423384"/>
                  <a:pt x="3883" y="1217517"/>
                  <a:pt x="5825" y="11651"/>
                </a:cubicBezTo>
                <a:lnTo>
                  <a:pt x="5825" y="11651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2537458" y="4569963"/>
            <a:ext cx="3563150" cy="1569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1350" b="1" dirty="0" err="1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41657" y="4441728"/>
            <a:ext cx="3922697" cy="285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1350" b="1" dirty="0" err="1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43062" y="4498203"/>
            <a:ext cx="3506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5"/>
                </a:solidFill>
              </a:rPr>
              <a:t>Markets, Solutions, Services, Ecosystem</a:t>
            </a:r>
            <a:endParaRPr lang="en-US" sz="1200" b="1" dirty="0">
              <a:solidFill>
                <a:schemeClr val="accent5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904908" y="1380794"/>
            <a:ext cx="4769117" cy="937628"/>
          </a:xfrm>
          <a:custGeom>
            <a:avLst/>
            <a:gdLst>
              <a:gd name="connsiteX0" fmla="*/ 0 w 5511013"/>
              <a:gd name="connsiteY0" fmla="*/ 279621 h 279621"/>
              <a:gd name="connsiteX1" fmla="*/ 0 w 5511013"/>
              <a:gd name="connsiteY1" fmla="*/ 0 h 279621"/>
              <a:gd name="connsiteX2" fmla="*/ 5511013 w 5511013"/>
              <a:gd name="connsiteY2" fmla="*/ 5825 h 279621"/>
              <a:gd name="connsiteX3" fmla="*/ 5511013 w 5511013"/>
              <a:gd name="connsiteY3" fmla="*/ 279621 h 279621"/>
              <a:gd name="connsiteX4" fmla="*/ 5511013 w 5511013"/>
              <a:gd name="connsiteY4" fmla="*/ 279621 h 27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1013" h="279621">
                <a:moveTo>
                  <a:pt x="0" y="279621"/>
                </a:moveTo>
                <a:lnTo>
                  <a:pt x="0" y="0"/>
                </a:lnTo>
                <a:lnTo>
                  <a:pt x="5511013" y="5825"/>
                </a:lnTo>
                <a:lnTo>
                  <a:pt x="5511013" y="279621"/>
                </a:lnTo>
                <a:lnTo>
                  <a:pt x="5511013" y="279621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Isosceles Triangle 15"/>
          <p:cNvSpPr/>
          <p:nvPr/>
        </p:nvSpPr>
        <p:spPr>
          <a:xfrm rot="10800000">
            <a:off x="6622840" y="2310241"/>
            <a:ext cx="102388" cy="70442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1350" b="1" dirty="0" err="1">
              <a:solidFill>
                <a:srgbClr val="FFFFFF"/>
              </a:solidFill>
            </a:endParaRPr>
          </a:p>
        </p:txBody>
      </p:sp>
      <p:sp>
        <p:nvSpPr>
          <p:cNvPr id="17" name="Isosceles Triangle 16"/>
          <p:cNvSpPr/>
          <p:nvPr/>
        </p:nvSpPr>
        <p:spPr>
          <a:xfrm rot="10800000">
            <a:off x="1863401" y="2310241"/>
            <a:ext cx="102388" cy="70442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1350" b="1" dirty="0" err="1">
              <a:solidFill>
                <a:srgbClr val="FFFFFF"/>
              </a:solidFill>
            </a:endParaRPr>
          </a:p>
        </p:txBody>
      </p:sp>
      <p:sp>
        <p:nvSpPr>
          <p:cNvPr id="18" name="Isosceles Triangle 17"/>
          <p:cNvSpPr/>
          <p:nvPr/>
        </p:nvSpPr>
        <p:spPr>
          <a:xfrm rot="16200000">
            <a:off x="6023364" y="4594471"/>
            <a:ext cx="85324" cy="8453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1350" b="1" dirty="0" err="1">
              <a:solidFill>
                <a:srgbClr val="FFFFFF"/>
              </a:solidFill>
            </a:endParaRPr>
          </a:p>
        </p:txBody>
      </p:sp>
      <p:sp>
        <p:nvSpPr>
          <p:cNvPr id="19" name="Isosceles Triangle 18"/>
          <p:cNvSpPr/>
          <p:nvPr/>
        </p:nvSpPr>
        <p:spPr>
          <a:xfrm rot="5400000" flipH="1">
            <a:off x="2490600" y="4594471"/>
            <a:ext cx="85324" cy="8453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1350" b="1" dirty="0" err="1">
              <a:solidFill>
                <a:srgbClr val="FFFFFF"/>
              </a:solidFill>
            </a:endParaRPr>
          </a:p>
        </p:txBody>
      </p:sp>
      <p:pic>
        <p:nvPicPr>
          <p:cNvPr id="20" name="Picture 19" descr="embedded-iot-v7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6"/>
          <a:stretch>
            <a:fillRect/>
          </a:stretch>
        </p:blipFill>
        <p:spPr>
          <a:xfrm>
            <a:off x="1911977" y="1162793"/>
            <a:ext cx="4773669" cy="203722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731451" y="3201348"/>
            <a:ext cx="36224" cy="128292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1350" b="1" dirty="0" err="1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39796" y="3201348"/>
            <a:ext cx="36224" cy="128292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1350" b="1" dirty="0" err="1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10219" y="3201348"/>
            <a:ext cx="36224" cy="128292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1350" b="1" dirty="0" err="1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04023" y="3201348"/>
            <a:ext cx="36224" cy="128292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1350" b="1" dirty="0" err="1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274938" y="3201348"/>
            <a:ext cx="36224" cy="128292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1350" b="1" dirty="0" err="1">
              <a:solidFill>
                <a:srgbClr val="FFFFFF"/>
              </a:solidFill>
            </a:endParaRPr>
          </a:p>
        </p:txBody>
      </p:sp>
      <p:pic>
        <p:nvPicPr>
          <p:cNvPr id="26" name="Picture 2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3376824" y="4004293"/>
            <a:ext cx="3165881" cy="21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4586812" y="4001429"/>
            <a:ext cx="1906663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hu-HU" sz="825" dirty="0" smtClean="0">
                <a:solidFill>
                  <a:schemeClr val="bg1"/>
                </a:solidFill>
              </a:rPr>
              <a:t>AVNET </a:t>
            </a:r>
            <a:r>
              <a:rPr lang="en-US" sz="825" dirty="0" smtClean="0">
                <a:solidFill>
                  <a:schemeClr val="bg1"/>
                </a:solidFill>
              </a:rPr>
              <a:t>Technology </a:t>
            </a:r>
            <a:r>
              <a:rPr lang="en-US" sz="825" dirty="0">
                <a:solidFill>
                  <a:schemeClr val="bg1"/>
                </a:solidFill>
              </a:rPr>
              <a:t>Solutions</a:t>
            </a:r>
            <a:endParaRPr lang="en-US" sz="825" dirty="0">
              <a:solidFill>
                <a:schemeClr val="bg1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9019" y="3591249"/>
            <a:ext cx="2699006" cy="21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TextBox 28"/>
          <p:cNvSpPr txBox="1"/>
          <p:nvPr/>
        </p:nvSpPr>
        <p:spPr>
          <a:xfrm>
            <a:off x="2456383" y="3583654"/>
            <a:ext cx="162138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hu-HU" sz="825" dirty="0" smtClean="0">
                <a:solidFill>
                  <a:schemeClr val="bg1"/>
                </a:solidFill>
              </a:rPr>
              <a:t>AVNET Silica</a:t>
            </a:r>
            <a:endParaRPr lang="en-US" sz="825" dirty="0">
              <a:solidFill>
                <a:schemeClr val="bg1"/>
              </a:solidFill>
            </a:endParaRPr>
          </a:p>
        </p:txBody>
      </p:sp>
      <p:grpSp>
        <p:nvGrpSpPr>
          <p:cNvPr id="30" name="Group 17"/>
          <p:cNvGrpSpPr/>
          <p:nvPr/>
        </p:nvGrpSpPr>
        <p:grpSpPr>
          <a:xfrm>
            <a:off x="6116131" y="3928590"/>
            <a:ext cx="358026" cy="358025"/>
            <a:chOff x="10097427" y="2737373"/>
            <a:chExt cx="504653" cy="679181"/>
          </a:xfrm>
        </p:grpSpPr>
        <p:sp>
          <p:nvSpPr>
            <p:cNvPr id="31" name="Oval 30"/>
            <p:cNvSpPr/>
            <p:nvPr/>
          </p:nvSpPr>
          <p:spPr>
            <a:xfrm>
              <a:off x="10117905" y="2760031"/>
              <a:ext cx="462600" cy="6225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n-US" sz="1350" b="1" dirty="0" err="1">
                <a:solidFill>
                  <a:srgbClr val="FFFFFF"/>
                </a:solidFill>
              </a:endParaRPr>
            </a:p>
          </p:txBody>
        </p:sp>
        <p:pic>
          <p:nvPicPr>
            <p:cNvPr id="32" name="Picture 31"/>
            <p:cNvPicPr preferRelativeResize="0">
              <a:picLocks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427" y="2737373"/>
              <a:ext cx="504653" cy="679181"/>
            </a:xfrm>
            <a:prstGeom prst="rect">
              <a:avLst/>
            </a:prstGeom>
          </p:spPr>
        </p:pic>
      </p:grpSp>
      <p:grpSp>
        <p:nvGrpSpPr>
          <p:cNvPr id="33" name="Group 18"/>
          <p:cNvGrpSpPr/>
          <p:nvPr/>
        </p:nvGrpSpPr>
        <p:grpSpPr>
          <a:xfrm>
            <a:off x="2105488" y="3532261"/>
            <a:ext cx="345886" cy="345740"/>
            <a:chOff x="1861760" y="1556731"/>
            <a:chExt cx="515690" cy="618831"/>
          </a:xfrm>
        </p:grpSpPr>
        <p:sp>
          <p:nvSpPr>
            <p:cNvPr id="34" name="Oval 33"/>
            <p:cNvSpPr/>
            <p:nvPr/>
          </p:nvSpPr>
          <p:spPr>
            <a:xfrm>
              <a:off x="1890555" y="1597587"/>
              <a:ext cx="472717" cy="5672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n-US" sz="1350" b="1" dirty="0" err="1">
                <a:solidFill>
                  <a:srgbClr val="FFFFFF"/>
                </a:solidFill>
              </a:endParaRPr>
            </a:p>
          </p:txBody>
        </p:sp>
        <p:pic>
          <p:nvPicPr>
            <p:cNvPr id="35" name="Picture 34" descr="ElectronicsMarketing_lightblue_RGB.png"/>
            <p:cNvPicPr preferRelativeResize="0">
              <a:picLocks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1760" y="1556731"/>
              <a:ext cx="515690" cy="618831"/>
            </a:xfrm>
            <a:prstGeom prst="rect">
              <a:avLst/>
            </a:prstGeom>
          </p:spPr>
        </p:pic>
      </p:grpSp>
      <p:sp>
        <p:nvSpPr>
          <p:cNvPr id="36" name="Rectangle 35"/>
          <p:cNvSpPr/>
          <p:nvPr/>
        </p:nvSpPr>
        <p:spPr>
          <a:xfrm>
            <a:off x="6567279" y="2824156"/>
            <a:ext cx="41770" cy="1655867"/>
          </a:xfrm>
          <a:prstGeom prst="rect">
            <a:avLst/>
          </a:prstGeom>
          <a:solidFill>
            <a:srgbClr val="2C9DCA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992040" y="2824158"/>
            <a:ext cx="37890" cy="1659033"/>
          </a:xfrm>
          <a:prstGeom prst="rect">
            <a:avLst/>
          </a:prstGeom>
          <a:solidFill>
            <a:srgbClr val="2C9DCA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 rot="16200000" flipH="1">
            <a:off x="4276829" y="2170666"/>
            <a:ext cx="37892" cy="4606591"/>
          </a:xfrm>
          <a:prstGeom prst="rect">
            <a:avLst/>
          </a:prstGeom>
          <a:solidFill>
            <a:srgbClr val="2C9DCA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 sz="1350" b="1" dirty="0" err="1">
              <a:solidFill>
                <a:srgbClr val="FFFFFF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444233" y="2345463"/>
            <a:ext cx="1242000" cy="337132"/>
            <a:chOff x="3866" y="706148"/>
            <a:chExt cx="1482252" cy="449509"/>
          </a:xfrm>
        </p:grpSpPr>
        <p:sp>
          <p:nvSpPr>
            <p:cNvPr id="41" name="Rectangle 40"/>
            <p:cNvSpPr/>
            <p:nvPr/>
          </p:nvSpPr>
          <p:spPr>
            <a:xfrm>
              <a:off x="3866" y="706148"/>
              <a:ext cx="1482252" cy="449509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Rectangle 41"/>
            <p:cNvSpPr/>
            <p:nvPr/>
          </p:nvSpPr>
          <p:spPr>
            <a:xfrm>
              <a:off x="3866" y="706148"/>
              <a:ext cx="1482252" cy="449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342" tIns="39624" rIns="69342" bIns="39624" numCol="1" spcCol="1270" anchor="ctr" anchorCtr="0">
              <a:noAutofit/>
            </a:bodyPr>
            <a:lstStyle/>
            <a:p>
              <a:pPr algn="ctr" defTabSz="4333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/>
                <a:t>EDGE</a:t>
              </a:r>
              <a:endParaRPr lang="en-GB" sz="1350" b="1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943897" y="2351136"/>
            <a:ext cx="1242000" cy="337132"/>
            <a:chOff x="1693634" y="706148"/>
            <a:chExt cx="1482252" cy="449509"/>
          </a:xfrm>
        </p:grpSpPr>
        <p:sp>
          <p:nvSpPr>
            <p:cNvPr id="44" name="Rectangle 43"/>
            <p:cNvSpPr/>
            <p:nvPr/>
          </p:nvSpPr>
          <p:spPr>
            <a:xfrm>
              <a:off x="1693634" y="706148"/>
              <a:ext cx="1482252" cy="449509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693634" y="706148"/>
              <a:ext cx="1482252" cy="449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342" tIns="39624" rIns="69342" bIns="39624" numCol="1" spcCol="1270" anchor="ctr" anchorCtr="0">
              <a:noAutofit/>
            </a:bodyPr>
            <a:lstStyle/>
            <a:p>
              <a:pPr algn="ctr" defTabSz="4333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/>
                <a:t>ENTERPRISE</a:t>
              </a:r>
              <a:endParaRPr lang="en-GB" sz="135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1971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Scope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Visible</a:t>
            </a:r>
            <a:r>
              <a:rPr lang="hu-HU" dirty="0" smtClean="0"/>
              <a:t> </a:t>
            </a:r>
            <a:r>
              <a:rPr lang="hu-HU" dirty="0" err="1" smtClean="0"/>
              <a:t>Things</a:t>
            </a:r>
            <a:r>
              <a:rPr lang="hu-HU" dirty="0" smtClean="0"/>
              <a:t> Platform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91" y="972766"/>
            <a:ext cx="7290328" cy="352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6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Visible Things ?</a:t>
            </a:r>
            <a:endParaRPr lang="en-GB" dirty="0"/>
          </a:p>
        </p:txBody>
      </p:sp>
      <p:grpSp>
        <p:nvGrpSpPr>
          <p:cNvPr id="40" name="Group 39"/>
          <p:cNvGrpSpPr/>
          <p:nvPr/>
        </p:nvGrpSpPr>
        <p:grpSpPr>
          <a:xfrm>
            <a:off x="144012" y="1013444"/>
            <a:ext cx="8836197" cy="3464218"/>
            <a:chOff x="543802" y="1555750"/>
            <a:chExt cx="11106861" cy="4246564"/>
          </a:xfrm>
        </p:grpSpPr>
        <p:grpSp>
          <p:nvGrpSpPr>
            <p:cNvPr id="41" name="Group 40"/>
            <p:cNvGrpSpPr/>
            <p:nvPr/>
          </p:nvGrpSpPr>
          <p:grpSpPr>
            <a:xfrm>
              <a:off x="6337484" y="1555750"/>
              <a:ext cx="5312118" cy="1172883"/>
              <a:chOff x="6337484" y="1555750"/>
              <a:chExt cx="5312118" cy="1172883"/>
            </a:xfrm>
          </p:grpSpPr>
          <p:sp>
            <p:nvSpPr>
              <p:cNvPr id="96" name="Line 45" descr="© INSCALE GmbH, 26.05.2010&#10;http://www.presentationload.com/"/>
              <p:cNvSpPr>
                <a:spLocks noChangeShapeType="1"/>
              </p:cNvSpPr>
              <p:nvPr/>
            </p:nvSpPr>
            <p:spPr bwMode="gray">
              <a:xfrm>
                <a:off x="7081044" y="1555750"/>
                <a:ext cx="4568558" cy="8708"/>
              </a:xfrm>
              <a:prstGeom prst="line">
                <a:avLst/>
              </a:prstGeom>
              <a:noFill/>
              <a:ln w="19050">
                <a:solidFill>
                  <a:srgbClr val="868282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DE" sz="2000" dirty="0"/>
              </a:p>
            </p:txBody>
          </p:sp>
          <p:grpSp>
            <p:nvGrpSpPr>
              <p:cNvPr id="97" name="Group 96"/>
              <p:cNvGrpSpPr/>
              <p:nvPr/>
            </p:nvGrpSpPr>
            <p:grpSpPr>
              <a:xfrm>
                <a:off x="6337484" y="1555750"/>
                <a:ext cx="5312117" cy="1172883"/>
                <a:chOff x="6337484" y="1555750"/>
                <a:chExt cx="5312117" cy="1172883"/>
              </a:xfrm>
            </p:grpSpPr>
            <p:sp>
              <p:nvSpPr>
                <p:cNvPr id="98" name="Oval 97" descr="© INSCALE GmbH, 26.05.2010&#10;http://www.presentationload.com/"/>
                <p:cNvSpPr>
                  <a:spLocks noChangeArrowheads="1"/>
                </p:cNvSpPr>
                <p:nvPr/>
              </p:nvSpPr>
              <p:spPr bwMode="gray">
                <a:xfrm>
                  <a:off x="6337484" y="2188633"/>
                  <a:ext cx="540000" cy="540000"/>
                </a:xfrm>
                <a:prstGeom prst="ellipse">
                  <a:avLst/>
                </a:prstGeom>
                <a:solidFill>
                  <a:schemeClr val="accent3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 anchorCtr="0"/>
                <a:lstStyle/>
                <a:p>
                  <a:pPr algn="ctr">
                    <a:lnSpc>
                      <a:spcPct val="90000"/>
                    </a:lnSpc>
                    <a:spcAft>
                      <a:spcPts val="400"/>
                    </a:spcAft>
                    <a:buClr>
                      <a:srgbClr val="969696"/>
                    </a:buClr>
                  </a:pPr>
                  <a:r>
                    <a:rPr lang="de-DE" sz="2400" b="1" noProof="1" smtClean="0">
                      <a:ln w="18415" cmpd="sng">
                        <a:noFill/>
                        <a:prstDash val="solid"/>
                      </a:ln>
                      <a:solidFill>
                        <a:schemeClr val="bg1"/>
                      </a:solidFill>
                      <a:cs typeface="Arial" charset="0"/>
                    </a:rPr>
                    <a:t>2</a:t>
                  </a:r>
                  <a:endParaRPr lang="de-DE" sz="2400" b="1" noProof="1">
                    <a:ln w="18415" cmpd="sng">
                      <a:noFill/>
                      <a:prstDash val="solid"/>
                    </a:ln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99" name="Text Box 46" descr="© INSCALE GmbH, 26.05.2010&#10;http://www.presentationload.com/"/>
                <p:cNvSpPr txBox="1">
                  <a:spLocks noChangeArrowheads="1"/>
                </p:cNvSpPr>
                <p:nvPr/>
              </p:nvSpPr>
              <p:spPr bwMode="gray">
                <a:xfrm>
                  <a:off x="7081044" y="1665000"/>
                  <a:ext cx="4568557" cy="90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90000" tIns="108000" rIns="90000" bIns="108000" anchor="t">
                  <a:noAutofit/>
                </a:bodyPr>
                <a:lstStyle>
                  <a:defPPr>
                    <a:defRPr lang="de-DE"/>
                  </a:defPPr>
                  <a:lvl1pPr>
                    <a:defRPr sz="1400" b="1"/>
                  </a:lvl1pPr>
                </a:lstStyle>
                <a:p>
                  <a:pPr>
                    <a:lnSpc>
                      <a:spcPct val="90000"/>
                    </a:lnSpc>
                    <a:spcAft>
                      <a:spcPts val="400"/>
                    </a:spcAft>
                  </a:pPr>
                  <a:r>
                    <a:rPr lang="de-DE" dirty="0" smtClean="0"/>
                    <a:t>It delivers </a:t>
                  </a:r>
                  <a:r>
                    <a:rPr lang="de-DE" dirty="0" smtClean="0">
                      <a:solidFill>
                        <a:schemeClr val="tx2"/>
                      </a:solidFill>
                    </a:rPr>
                    <a:t>hardware</a:t>
                  </a:r>
                  <a:r>
                    <a:rPr lang="de-DE" dirty="0" smtClean="0"/>
                    <a:t> and </a:t>
                  </a:r>
                  <a:r>
                    <a:rPr lang="de-DE" dirty="0" smtClean="0">
                      <a:solidFill>
                        <a:schemeClr val="tx2"/>
                      </a:solidFill>
                    </a:rPr>
                    <a:t>embedded software </a:t>
                  </a:r>
                  <a:r>
                    <a:rPr lang="de-DE" dirty="0" smtClean="0"/>
                    <a:t>to </a:t>
                  </a:r>
                  <a:r>
                    <a:rPr lang="de-DE" dirty="0" smtClean="0">
                      <a:solidFill>
                        <a:schemeClr val="tx2"/>
                      </a:solidFill>
                    </a:rPr>
                    <a:t>connect</a:t>
                  </a:r>
                  <a:r>
                    <a:rPr lang="de-DE" dirty="0" smtClean="0"/>
                    <a:t> smart sensors right through to the </a:t>
                  </a:r>
                  <a:r>
                    <a:rPr lang="de-DE" dirty="0" smtClean="0">
                      <a:solidFill>
                        <a:schemeClr val="tx2"/>
                      </a:solidFill>
                    </a:rPr>
                    <a:t>cloud </a:t>
                  </a:r>
                  <a:r>
                    <a:rPr lang="de-DE" dirty="0" smtClean="0"/>
                    <a:t>and </a:t>
                  </a:r>
                  <a:r>
                    <a:rPr lang="de-DE" dirty="0" smtClean="0">
                      <a:solidFill>
                        <a:schemeClr val="tx2"/>
                      </a:solidFill>
                    </a:rPr>
                    <a:t>enterprise software</a:t>
                  </a:r>
                  <a:endParaRPr lang="de-DE" b="0" dirty="0">
                    <a:solidFill>
                      <a:schemeClr val="tx2"/>
                    </a:solidFill>
                    <a:latin typeface="Calibri Light" panose="020F0302020204030204" pitchFamily="34" charset="0"/>
                  </a:endParaRPr>
                </a:p>
              </p:txBody>
            </p:sp>
            <p:cxnSp>
              <p:nvCxnSpPr>
                <p:cNvPr id="100" name="Gerade Verbindung 81"/>
                <p:cNvCxnSpPr>
                  <a:stCxn id="96" idx="0"/>
                  <a:endCxn id="98" idx="0"/>
                </p:cNvCxnSpPr>
                <p:nvPr/>
              </p:nvCxnSpPr>
              <p:spPr bwMode="gray">
                <a:xfrm flipH="1">
                  <a:off x="6607484" y="1555750"/>
                  <a:ext cx="473560" cy="632883"/>
                </a:xfrm>
                <a:prstGeom prst="line">
                  <a:avLst/>
                </a:prstGeom>
                <a:noFill/>
                <a:ln w="19050">
                  <a:solidFill>
                    <a:srgbClr val="868282"/>
                  </a:solidFill>
                  <a:prstDash val="sysDot"/>
                  <a:round/>
                  <a:headEnd/>
                  <a:tailEnd/>
                </a:ln>
              </p:spPr>
            </p:cxnSp>
          </p:grpSp>
        </p:grpSp>
        <p:grpSp>
          <p:nvGrpSpPr>
            <p:cNvPr id="42" name="Group 41"/>
            <p:cNvGrpSpPr/>
            <p:nvPr/>
          </p:nvGrpSpPr>
          <p:grpSpPr>
            <a:xfrm>
              <a:off x="543802" y="1569623"/>
              <a:ext cx="5307488" cy="1172884"/>
              <a:chOff x="543802" y="1569623"/>
              <a:chExt cx="5307488" cy="1172884"/>
            </a:xfrm>
          </p:grpSpPr>
          <p:sp>
            <p:nvSpPr>
              <p:cNvPr id="92" name="Line 51" descr="© INSCALE GmbH, 26.05.2010&#10;http://www.presentationload.com/"/>
              <p:cNvSpPr>
                <a:spLocks noChangeShapeType="1"/>
              </p:cNvSpPr>
              <p:nvPr/>
            </p:nvSpPr>
            <p:spPr bwMode="gray">
              <a:xfrm>
                <a:off x="543802" y="1569624"/>
                <a:ext cx="4539456" cy="0"/>
              </a:xfrm>
              <a:prstGeom prst="line">
                <a:avLst/>
              </a:prstGeom>
              <a:noFill/>
              <a:ln w="19050">
                <a:solidFill>
                  <a:srgbClr val="868282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DE" sz="2000" dirty="0"/>
              </a:p>
            </p:txBody>
          </p:sp>
          <p:sp>
            <p:nvSpPr>
              <p:cNvPr id="93" name="Oval 5" descr="© INSCALE GmbH, 26.05.2010&#10;http://www.presentationload.com/"/>
              <p:cNvSpPr>
                <a:spLocks noChangeArrowheads="1"/>
              </p:cNvSpPr>
              <p:nvPr/>
            </p:nvSpPr>
            <p:spPr bwMode="gray">
              <a:xfrm>
                <a:off x="5311290" y="2206986"/>
                <a:ext cx="540000" cy="535521"/>
              </a:xfrm>
              <a:prstGeom prst="ellipse">
                <a:avLst/>
              </a:prstGeom>
              <a:solidFill>
                <a:schemeClr val="accent3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 anchorCtr="0"/>
              <a:lstStyle/>
              <a:p>
                <a:pPr algn="ctr">
                  <a:lnSpc>
                    <a:spcPct val="90000"/>
                  </a:lnSpc>
                  <a:spcAft>
                    <a:spcPts val="400"/>
                  </a:spcAft>
                  <a:buClr>
                    <a:srgbClr val="969696"/>
                  </a:buClr>
                </a:pPr>
                <a:r>
                  <a:rPr lang="de-DE" sz="2400" b="1" noProof="1" smtClean="0">
                    <a:ln w="18415" cmpd="sng">
                      <a:noFill/>
                      <a:prstDash val="solid"/>
                    </a:ln>
                    <a:solidFill>
                      <a:schemeClr val="bg1"/>
                    </a:solidFill>
                    <a:cs typeface="Arial" charset="0"/>
                  </a:rPr>
                  <a:t>1</a:t>
                </a:r>
                <a:endParaRPr lang="de-DE" sz="2400" b="1" noProof="1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94" name="Text Box 52" descr="© INSCALE GmbH, 26.05.2010&#10;http://www.presentationload.com/"/>
              <p:cNvSpPr txBox="1">
                <a:spLocks noChangeArrowheads="1"/>
              </p:cNvSpPr>
              <p:nvPr/>
            </p:nvSpPr>
            <p:spPr bwMode="gray">
              <a:xfrm>
                <a:off x="901764" y="1569623"/>
                <a:ext cx="4181494" cy="8925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0000" tIns="108000" rIns="90000" bIns="108000" anchor="t">
                <a:noAutofit/>
              </a:bodyPr>
              <a:lstStyle>
                <a:defPPr>
                  <a:defRPr lang="de-DE"/>
                </a:defPPr>
                <a:lvl1pPr>
                  <a:defRPr sz="1200" b="1"/>
                </a:lvl1pPr>
              </a:lstStyle>
              <a:p>
                <a:pPr algn="r">
                  <a:lnSpc>
                    <a:spcPct val="90000"/>
                  </a:lnSpc>
                  <a:spcAft>
                    <a:spcPts val="400"/>
                  </a:spcAft>
                </a:pPr>
                <a:r>
                  <a:rPr lang="de-DE" sz="1400" dirty="0" smtClean="0"/>
                  <a:t>A evaluation and development platform for </a:t>
                </a:r>
                <a:r>
                  <a:rPr lang="de-DE" sz="1400" dirty="0" smtClean="0">
                    <a:solidFill>
                      <a:schemeClr val="tx2"/>
                    </a:solidFill>
                  </a:rPr>
                  <a:t>Edge-to-Enterprise</a:t>
                </a:r>
                <a:r>
                  <a:rPr lang="de-DE" sz="1400" dirty="0" smtClean="0"/>
                  <a:t> IoT projects</a:t>
                </a:r>
                <a:endParaRPr lang="de-DE" sz="1400" b="0" dirty="0">
                  <a:latin typeface="Calibri Light" panose="020F0302020204030204" pitchFamily="34" charset="0"/>
                </a:endParaRPr>
              </a:p>
            </p:txBody>
          </p:sp>
          <p:cxnSp>
            <p:nvCxnSpPr>
              <p:cNvPr id="95" name="Gerade Verbindung 82"/>
              <p:cNvCxnSpPr>
                <a:stCxn id="92" idx="1"/>
                <a:endCxn id="93" idx="0"/>
              </p:cNvCxnSpPr>
              <p:nvPr/>
            </p:nvCxnSpPr>
            <p:spPr bwMode="gray">
              <a:xfrm>
                <a:off x="5083258" y="1569625"/>
                <a:ext cx="498032" cy="637361"/>
              </a:xfrm>
              <a:prstGeom prst="line">
                <a:avLst/>
              </a:prstGeom>
              <a:noFill/>
              <a:ln w="19050">
                <a:solidFill>
                  <a:srgbClr val="868282"/>
                </a:solidFill>
                <a:prstDash val="sysDot"/>
                <a:round/>
                <a:headEnd/>
                <a:tailEnd/>
              </a:ln>
            </p:spPr>
          </p:cxnSp>
        </p:grpSp>
        <p:grpSp>
          <p:nvGrpSpPr>
            <p:cNvPr id="43" name="Group 42"/>
            <p:cNvGrpSpPr/>
            <p:nvPr/>
          </p:nvGrpSpPr>
          <p:grpSpPr>
            <a:xfrm>
              <a:off x="554037" y="3714437"/>
              <a:ext cx="4565876" cy="900000"/>
              <a:chOff x="554037" y="3714437"/>
              <a:chExt cx="4565876" cy="900000"/>
            </a:xfrm>
          </p:grpSpPr>
          <p:sp>
            <p:nvSpPr>
              <p:cNvPr id="87" name="Line 50" descr="© INSCALE GmbH, 26.05.2010&#10;http://www.presentationload.com/"/>
              <p:cNvSpPr>
                <a:spLocks noChangeShapeType="1"/>
              </p:cNvSpPr>
              <p:nvPr/>
            </p:nvSpPr>
            <p:spPr bwMode="gray">
              <a:xfrm>
                <a:off x="554037" y="4605728"/>
                <a:ext cx="3781781" cy="8709"/>
              </a:xfrm>
              <a:prstGeom prst="line">
                <a:avLst/>
              </a:prstGeom>
              <a:noFill/>
              <a:ln w="19050">
                <a:solidFill>
                  <a:srgbClr val="868282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DE" sz="2000" dirty="0"/>
              </a:p>
            </p:txBody>
          </p:sp>
          <p:grpSp>
            <p:nvGrpSpPr>
              <p:cNvPr id="88" name="Group 87"/>
              <p:cNvGrpSpPr/>
              <p:nvPr/>
            </p:nvGrpSpPr>
            <p:grpSpPr>
              <a:xfrm>
                <a:off x="554038" y="3714437"/>
                <a:ext cx="4565875" cy="900000"/>
                <a:chOff x="554038" y="3714437"/>
                <a:chExt cx="4565875" cy="900000"/>
              </a:xfrm>
            </p:grpSpPr>
            <p:sp>
              <p:nvSpPr>
                <p:cNvPr id="89" name="Oval 5" descr="© INSCALE GmbH, 26.05.2010&#10;http://www.presentationload.com/"/>
                <p:cNvSpPr>
                  <a:spLocks noChangeArrowheads="1"/>
                </p:cNvSpPr>
                <p:nvPr/>
              </p:nvSpPr>
              <p:spPr bwMode="gray">
                <a:xfrm>
                  <a:off x="4579913" y="3896549"/>
                  <a:ext cx="540000" cy="540000"/>
                </a:xfrm>
                <a:prstGeom prst="ellipse">
                  <a:avLst/>
                </a:prstGeom>
                <a:solidFill>
                  <a:schemeClr val="accent3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 anchorCtr="0"/>
                <a:lstStyle/>
                <a:p>
                  <a:pPr algn="ctr">
                    <a:lnSpc>
                      <a:spcPct val="90000"/>
                    </a:lnSpc>
                    <a:spcAft>
                      <a:spcPts val="400"/>
                    </a:spcAft>
                    <a:buClr>
                      <a:srgbClr val="969696"/>
                    </a:buClr>
                  </a:pPr>
                  <a:r>
                    <a:rPr lang="de-DE" sz="2400" b="1" noProof="1" smtClean="0">
                      <a:ln w="18415" cmpd="sng">
                        <a:noFill/>
                        <a:prstDash val="solid"/>
                      </a:ln>
                      <a:solidFill>
                        <a:schemeClr val="bg1"/>
                      </a:solidFill>
                      <a:cs typeface="Arial" charset="0"/>
                    </a:rPr>
                    <a:t>7</a:t>
                  </a:r>
                  <a:endParaRPr lang="de-DE" sz="2400" b="1" noProof="1">
                    <a:ln w="18415" cmpd="sng">
                      <a:noFill/>
                      <a:prstDash val="solid"/>
                    </a:ln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90" name="Text Box 53" descr="© INSCALE GmbH, 26.05.2010&#10;http://www.presentationload.com/"/>
                <p:cNvSpPr txBox="1">
                  <a:spLocks noChangeArrowheads="1"/>
                </p:cNvSpPr>
                <p:nvPr/>
              </p:nvSpPr>
              <p:spPr bwMode="gray">
                <a:xfrm>
                  <a:off x="554038" y="3714437"/>
                  <a:ext cx="3769081" cy="90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90000" tIns="108000" rIns="90000" bIns="108000" anchor="b">
                  <a:noAutofit/>
                </a:bodyPr>
                <a:lstStyle>
                  <a:defPPr>
                    <a:defRPr lang="de-DE"/>
                  </a:defPPr>
                  <a:lvl1pPr>
                    <a:defRPr sz="1200" b="1"/>
                  </a:lvl1pPr>
                </a:lstStyle>
                <a:p>
                  <a:pPr algn="r">
                    <a:lnSpc>
                      <a:spcPct val="90000"/>
                    </a:lnSpc>
                    <a:spcAft>
                      <a:spcPts val="400"/>
                    </a:spcAft>
                  </a:pPr>
                  <a:r>
                    <a:rPr lang="de-DE" sz="1400" smtClean="0"/>
                    <a:t>Based on best-in-class technology regarding function, cost, long term availability</a:t>
                  </a:r>
                  <a:endParaRPr lang="de-DE" sz="1400" b="0" dirty="0">
                    <a:latin typeface="Calibri Light" panose="020F0302020204030204" pitchFamily="34" charset="0"/>
                  </a:endParaRPr>
                </a:p>
              </p:txBody>
            </p:sp>
            <p:cxnSp>
              <p:nvCxnSpPr>
                <p:cNvPr id="91" name="Gerade Verbindung 83"/>
                <p:cNvCxnSpPr>
                  <a:stCxn id="87" idx="1"/>
                  <a:endCxn id="89" idx="3"/>
                </p:cNvCxnSpPr>
                <p:nvPr/>
              </p:nvCxnSpPr>
              <p:spPr bwMode="gray">
                <a:xfrm flipV="1">
                  <a:off x="4335818" y="4357468"/>
                  <a:ext cx="323176" cy="256969"/>
                </a:xfrm>
                <a:prstGeom prst="line">
                  <a:avLst/>
                </a:prstGeom>
                <a:noFill/>
                <a:ln w="19050">
                  <a:solidFill>
                    <a:srgbClr val="868282"/>
                  </a:solidFill>
                  <a:prstDash val="sysDot"/>
                  <a:round/>
                  <a:headEnd/>
                  <a:tailEnd/>
                </a:ln>
              </p:spPr>
            </p:cxnSp>
          </p:grpSp>
        </p:grpSp>
        <p:grpSp>
          <p:nvGrpSpPr>
            <p:cNvPr id="44" name="Group 43"/>
            <p:cNvGrpSpPr/>
            <p:nvPr/>
          </p:nvGrpSpPr>
          <p:grpSpPr>
            <a:xfrm>
              <a:off x="554037" y="4629429"/>
              <a:ext cx="5307489" cy="1172885"/>
              <a:chOff x="554037" y="4629429"/>
              <a:chExt cx="5307489" cy="1172885"/>
            </a:xfrm>
          </p:grpSpPr>
          <p:sp>
            <p:nvSpPr>
              <p:cNvPr id="82" name="Line 50" descr="© INSCALE GmbH, 26.05.2010&#10;http://www.presentationload.com/"/>
              <p:cNvSpPr>
                <a:spLocks noChangeShapeType="1"/>
              </p:cNvSpPr>
              <p:nvPr/>
            </p:nvSpPr>
            <p:spPr bwMode="gray">
              <a:xfrm>
                <a:off x="554037" y="5802313"/>
                <a:ext cx="4587082" cy="0"/>
              </a:xfrm>
              <a:prstGeom prst="line">
                <a:avLst/>
              </a:prstGeom>
              <a:noFill/>
              <a:ln w="19050">
                <a:solidFill>
                  <a:srgbClr val="868282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DE" sz="2000" dirty="0"/>
              </a:p>
            </p:txBody>
          </p:sp>
          <p:grpSp>
            <p:nvGrpSpPr>
              <p:cNvPr id="83" name="Group 82"/>
              <p:cNvGrpSpPr/>
              <p:nvPr/>
            </p:nvGrpSpPr>
            <p:grpSpPr>
              <a:xfrm>
                <a:off x="554037" y="4629429"/>
                <a:ext cx="5307489" cy="1172885"/>
                <a:chOff x="554037" y="4629429"/>
                <a:chExt cx="5307489" cy="1172885"/>
              </a:xfrm>
            </p:grpSpPr>
            <p:sp>
              <p:nvSpPr>
                <p:cNvPr id="84" name="Oval 5" descr="© INSCALE GmbH, 26.05.2010&#10;http://www.presentationload.com/"/>
                <p:cNvSpPr>
                  <a:spLocks noChangeArrowheads="1"/>
                </p:cNvSpPr>
                <p:nvPr/>
              </p:nvSpPr>
              <p:spPr bwMode="gray">
                <a:xfrm>
                  <a:off x="5321526" y="4629429"/>
                  <a:ext cx="540000" cy="540000"/>
                </a:xfrm>
                <a:prstGeom prst="ellipse">
                  <a:avLst/>
                </a:prstGeom>
                <a:solidFill>
                  <a:schemeClr val="accent3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 anchorCtr="0"/>
                <a:lstStyle/>
                <a:p>
                  <a:pPr algn="ctr">
                    <a:lnSpc>
                      <a:spcPct val="90000"/>
                    </a:lnSpc>
                    <a:spcAft>
                      <a:spcPts val="400"/>
                    </a:spcAft>
                    <a:buClr>
                      <a:srgbClr val="969696"/>
                    </a:buClr>
                  </a:pPr>
                  <a:r>
                    <a:rPr lang="de-DE" sz="2400" b="1" noProof="1" smtClean="0">
                      <a:ln w="18415" cmpd="sng">
                        <a:noFill/>
                        <a:prstDash val="solid"/>
                      </a:ln>
                      <a:solidFill>
                        <a:schemeClr val="bg1"/>
                      </a:solidFill>
                      <a:cs typeface="Arial" charset="0"/>
                    </a:rPr>
                    <a:t>6</a:t>
                  </a:r>
                  <a:endParaRPr lang="de-DE" sz="2400" b="1" noProof="1">
                    <a:ln w="18415" cmpd="sng">
                      <a:noFill/>
                      <a:prstDash val="solid"/>
                    </a:ln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85" name="Text Box 53" descr="© INSCALE GmbH, 26.05.2010&#10;http://www.presentationload.com/"/>
                <p:cNvSpPr txBox="1">
                  <a:spLocks noChangeArrowheads="1"/>
                </p:cNvSpPr>
                <p:nvPr/>
              </p:nvSpPr>
              <p:spPr bwMode="gray">
                <a:xfrm>
                  <a:off x="554037" y="4884895"/>
                  <a:ext cx="4587082" cy="90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90000" tIns="108000" rIns="90000" bIns="108000" anchor="b">
                  <a:noAutofit/>
                </a:bodyPr>
                <a:lstStyle>
                  <a:defPPr>
                    <a:defRPr lang="de-DE"/>
                  </a:defPPr>
                  <a:lvl1pPr>
                    <a:defRPr sz="1200" b="1"/>
                  </a:lvl1pPr>
                </a:lstStyle>
                <a:p>
                  <a:pPr algn="r">
                    <a:lnSpc>
                      <a:spcPct val="90000"/>
                    </a:lnSpc>
                    <a:spcAft>
                      <a:spcPts val="400"/>
                    </a:spcAft>
                  </a:pPr>
                  <a:r>
                    <a:rPr lang="de-DE" sz="1400" dirty="0" smtClean="0"/>
                    <a:t>The </a:t>
                  </a:r>
                  <a:r>
                    <a:rPr lang="de-DE" sz="1400" dirty="0" smtClean="0">
                      <a:solidFill>
                        <a:schemeClr val="tx2"/>
                      </a:solidFill>
                    </a:rPr>
                    <a:t>perfect tool</a:t>
                  </a:r>
                  <a:r>
                    <a:rPr lang="de-DE" sz="1400" dirty="0" smtClean="0"/>
                    <a:t>, providing a ‚out-of-the-box‘ experience. Setup in 1 minute.</a:t>
                  </a:r>
                  <a:endParaRPr lang="de-DE" sz="1400" b="0" dirty="0">
                    <a:latin typeface="Calibri Light" panose="020F0302020204030204" pitchFamily="34" charset="0"/>
                  </a:endParaRPr>
                </a:p>
              </p:txBody>
            </p:sp>
            <p:cxnSp>
              <p:nvCxnSpPr>
                <p:cNvPr id="86" name="Gerade Verbindung 84"/>
                <p:cNvCxnSpPr>
                  <a:stCxn id="82" idx="1"/>
                  <a:endCxn id="84" idx="4"/>
                </p:cNvCxnSpPr>
                <p:nvPr/>
              </p:nvCxnSpPr>
              <p:spPr bwMode="gray">
                <a:xfrm flipV="1">
                  <a:off x="5141119" y="5169429"/>
                  <a:ext cx="450407" cy="632885"/>
                </a:xfrm>
                <a:prstGeom prst="line">
                  <a:avLst/>
                </a:prstGeom>
                <a:noFill/>
                <a:ln w="19050">
                  <a:solidFill>
                    <a:srgbClr val="868282"/>
                  </a:solidFill>
                  <a:prstDash val="sysDot"/>
                  <a:round/>
                  <a:headEnd/>
                  <a:tailEnd/>
                </a:ln>
              </p:spPr>
            </p:cxnSp>
          </p:grpSp>
        </p:grpSp>
        <p:grpSp>
          <p:nvGrpSpPr>
            <p:cNvPr id="45" name="Group 44"/>
            <p:cNvGrpSpPr/>
            <p:nvPr/>
          </p:nvGrpSpPr>
          <p:grpSpPr>
            <a:xfrm>
              <a:off x="6337484" y="4616817"/>
              <a:ext cx="5313179" cy="1185496"/>
              <a:chOff x="6337484" y="4616817"/>
              <a:chExt cx="5313179" cy="1185496"/>
            </a:xfrm>
          </p:grpSpPr>
          <p:sp>
            <p:nvSpPr>
              <p:cNvPr id="77" name="Line 49" descr="© INSCALE GmbH, 26.05.2010&#10;http://www.presentationload.com/"/>
              <p:cNvSpPr>
                <a:spLocks noChangeShapeType="1"/>
              </p:cNvSpPr>
              <p:nvPr/>
            </p:nvSpPr>
            <p:spPr bwMode="gray">
              <a:xfrm>
                <a:off x="7081044" y="5802313"/>
                <a:ext cx="4569619" cy="0"/>
              </a:xfrm>
              <a:prstGeom prst="line">
                <a:avLst/>
              </a:prstGeom>
              <a:noFill/>
              <a:ln w="19050">
                <a:solidFill>
                  <a:srgbClr val="868282"/>
                </a:solidFill>
                <a:prstDash val="sysDot"/>
                <a:round/>
                <a:headEnd/>
                <a:tailEnd/>
              </a:ln>
            </p:spPr>
            <p:txBody>
              <a:bodyPr anchor="b"/>
              <a:lstStyle/>
              <a:p>
                <a:endParaRPr lang="de-DE" sz="2000" dirty="0"/>
              </a:p>
            </p:txBody>
          </p:sp>
          <p:grpSp>
            <p:nvGrpSpPr>
              <p:cNvPr id="78" name="Group 77"/>
              <p:cNvGrpSpPr/>
              <p:nvPr/>
            </p:nvGrpSpPr>
            <p:grpSpPr>
              <a:xfrm>
                <a:off x="6337484" y="4616817"/>
                <a:ext cx="5313179" cy="1185496"/>
                <a:chOff x="6337484" y="4616817"/>
                <a:chExt cx="5313179" cy="1185496"/>
              </a:xfrm>
            </p:grpSpPr>
            <p:sp>
              <p:nvSpPr>
                <p:cNvPr id="79" name="Oval 5" descr="© INSCALE GmbH, 26.05.2010&#10;http://www.presentationload.com/"/>
                <p:cNvSpPr>
                  <a:spLocks noChangeArrowheads="1"/>
                </p:cNvSpPr>
                <p:nvPr/>
              </p:nvSpPr>
              <p:spPr bwMode="gray">
                <a:xfrm>
                  <a:off x="6337484" y="4616817"/>
                  <a:ext cx="540000" cy="540000"/>
                </a:xfrm>
                <a:prstGeom prst="ellipse">
                  <a:avLst/>
                </a:prstGeom>
                <a:solidFill>
                  <a:schemeClr val="accent3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 anchorCtr="0"/>
                <a:lstStyle/>
                <a:p>
                  <a:pPr algn="ctr">
                    <a:lnSpc>
                      <a:spcPct val="90000"/>
                    </a:lnSpc>
                    <a:spcAft>
                      <a:spcPts val="400"/>
                    </a:spcAft>
                    <a:buClr>
                      <a:srgbClr val="969696"/>
                    </a:buClr>
                  </a:pPr>
                  <a:r>
                    <a:rPr lang="de-DE" sz="2400" b="1" noProof="1" smtClean="0">
                      <a:ln w="18415" cmpd="sng">
                        <a:noFill/>
                        <a:prstDash val="solid"/>
                      </a:ln>
                      <a:solidFill>
                        <a:schemeClr val="bg1"/>
                      </a:solidFill>
                      <a:cs typeface="Arial" charset="0"/>
                    </a:rPr>
                    <a:t>5</a:t>
                  </a:r>
                  <a:endParaRPr lang="de-DE" sz="2400" b="1" noProof="1">
                    <a:ln w="18415" cmpd="sng">
                      <a:noFill/>
                      <a:prstDash val="solid"/>
                    </a:ln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80" name="Text Box 52" descr="© INSCALE GmbH, 26.05.2010&#10;http://www.presentationload.com/"/>
                <p:cNvSpPr txBox="1">
                  <a:spLocks noChangeArrowheads="1"/>
                </p:cNvSpPr>
                <p:nvPr/>
              </p:nvSpPr>
              <p:spPr bwMode="gray">
                <a:xfrm>
                  <a:off x="7081044" y="4884895"/>
                  <a:ext cx="4569619" cy="90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90000" tIns="108000" rIns="90000" bIns="108000" anchor="b">
                  <a:noAutofit/>
                </a:bodyPr>
                <a:lstStyle>
                  <a:defPPr>
                    <a:defRPr lang="de-DE"/>
                  </a:defPPr>
                  <a:lvl1pPr>
                    <a:defRPr sz="1200" b="1"/>
                  </a:lvl1pPr>
                </a:lstStyle>
                <a:p>
                  <a:pPr>
                    <a:lnSpc>
                      <a:spcPct val="90000"/>
                    </a:lnSpc>
                    <a:spcAft>
                      <a:spcPts val="400"/>
                    </a:spcAft>
                  </a:pPr>
                  <a:r>
                    <a:rPr lang="de-DE" sz="1400" smtClean="0"/>
                    <a:t>Lowest power &amp; most flexible Edge-to-Enterprise platform, managed in the cloud</a:t>
                  </a:r>
                  <a:endParaRPr lang="de-DE" sz="1400" b="0" dirty="0">
                    <a:latin typeface="Calibri Light" panose="020F0302020204030204" pitchFamily="34" charset="0"/>
                  </a:endParaRPr>
                </a:p>
              </p:txBody>
            </p:sp>
            <p:cxnSp>
              <p:nvCxnSpPr>
                <p:cNvPr id="81" name="Gerade Verbindung 85"/>
                <p:cNvCxnSpPr>
                  <a:stCxn id="77" idx="0"/>
                  <a:endCxn id="79" idx="4"/>
                </p:cNvCxnSpPr>
                <p:nvPr/>
              </p:nvCxnSpPr>
              <p:spPr bwMode="gray">
                <a:xfrm flipH="1" flipV="1">
                  <a:off x="6607484" y="5156817"/>
                  <a:ext cx="473560" cy="645496"/>
                </a:xfrm>
                <a:prstGeom prst="line">
                  <a:avLst/>
                </a:prstGeom>
                <a:noFill/>
                <a:ln w="19050">
                  <a:solidFill>
                    <a:srgbClr val="868282"/>
                  </a:solidFill>
                  <a:prstDash val="sysDot"/>
                  <a:round/>
                  <a:headEnd/>
                  <a:tailEnd/>
                </a:ln>
              </p:spPr>
            </p:cxnSp>
          </p:grpSp>
        </p:grpSp>
        <p:grpSp>
          <p:nvGrpSpPr>
            <p:cNvPr id="52" name="Group 51"/>
            <p:cNvGrpSpPr/>
            <p:nvPr/>
          </p:nvGrpSpPr>
          <p:grpSpPr>
            <a:xfrm>
              <a:off x="7054626" y="3705728"/>
              <a:ext cx="4594975" cy="908709"/>
              <a:chOff x="7054626" y="3705728"/>
              <a:chExt cx="4594975" cy="908709"/>
            </a:xfrm>
          </p:grpSpPr>
          <p:sp>
            <p:nvSpPr>
              <p:cNvPr id="72" name="Line 49" descr="© INSCALE GmbH, 26.05.2010&#10;http://www.presentationload.com/"/>
              <p:cNvSpPr>
                <a:spLocks noChangeShapeType="1"/>
              </p:cNvSpPr>
              <p:nvPr/>
            </p:nvSpPr>
            <p:spPr bwMode="gray">
              <a:xfrm>
                <a:off x="7850981" y="4614437"/>
                <a:ext cx="3798620" cy="0"/>
              </a:xfrm>
              <a:prstGeom prst="line">
                <a:avLst/>
              </a:prstGeom>
              <a:noFill/>
              <a:ln w="19050">
                <a:solidFill>
                  <a:srgbClr val="868282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DE" sz="2000" dirty="0"/>
              </a:p>
            </p:txBody>
          </p:sp>
          <p:grpSp>
            <p:nvGrpSpPr>
              <p:cNvPr id="73" name="Group 72"/>
              <p:cNvGrpSpPr/>
              <p:nvPr/>
            </p:nvGrpSpPr>
            <p:grpSpPr>
              <a:xfrm>
                <a:off x="7054626" y="3705728"/>
                <a:ext cx="4594975" cy="908709"/>
                <a:chOff x="7054626" y="3705728"/>
                <a:chExt cx="4594975" cy="908709"/>
              </a:xfrm>
            </p:grpSpPr>
            <p:sp>
              <p:nvSpPr>
                <p:cNvPr id="74" name="Oval 5" descr="© INSCALE GmbH, 26.05.2010&#10;http://www.presentationload.com/"/>
                <p:cNvSpPr>
                  <a:spLocks noChangeArrowheads="1"/>
                </p:cNvSpPr>
                <p:nvPr/>
              </p:nvSpPr>
              <p:spPr bwMode="gray">
                <a:xfrm>
                  <a:off x="7054626" y="3896549"/>
                  <a:ext cx="540000" cy="540000"/>
                </a:xfrm>
                <a:prstGeom prst="ellipse">
                  <a:avLst/>
                </a:prstGeom>
                <a:solidFill>
                  <a:schemeClr val="accent3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 anchorCtr="0"/>
                <a:lstStyle/>
                <a:p>
                  <a:pPr algn="ctr">
                    <a:lnSpc>
                      <a:spcPct val="90000"/>
                    </a:lnSpc>
                    <a:spcAft>
                      <a:spcPts val="400"/>
                    </a:spcAft>
                    <a:buClr>
                      <a:srgbClr val="969696"/>
                    </a:buClr>
                  </a:pPr>
                  <a:r>
                    <a:rPr lang="de-DE" sz="2400" b="1" noProof="1" smtClean="0">
                      <a:ln w="18415" cmpd="sng">
                        <a:noFill/>
                        <a:prstDash val="solid"/>
                      </a:ln>
                      <a:solidFill>
                        <a:schemeClr val="bg1"/>
                      </a:solidFill>
                      <a:cs typeface="Arial" charset="0"/>
                    </a:rPr>
                    <a:t>4</a:t>
                  </a:r>
                  <a:endParaRPr lang="de-DE" sz="2400" b="1" noProof="1">
                    <a:ln w="18415" cmpd="sng">
                      <a:noFill/>
                      <a:prstDash val="solid"/>
                    </a:ln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75" name="Text Box 47" descr="© INSCALE GmbH, 26.05.2010&#10;http://www.presentationload.com/"/>
                <p:cNvSpPr txBox="1">
                  <a:spLocks noChangeArrowheads="1"/>
                </p:cNvSpPr>
                <p:nvPr/>
              </p:nvSpPr>
              <p:spPr bwMode="gray">
                <a:xfrm>
                  <a:off x="7850981" y="3705728"/>
                  <a:ext cx="3798620" cy="90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90000" tIns="108000" rIns="90000" bIns="108000" anchor="b">
                  <a:noAutofit/>
                </a:bodyPr>
                <a:lstStyle>
                  <a:defPPr>
                    <a:defRPr lang="de-DE"/>
                  </a:defPPr>
                  <a:lvl1pPr>
                    <a:defRPr sz="1200" b="1"/>
                  </a:lvl1pPr>
                </a:lstStyle>
                <a:p>
                  <a:pPr>
                    <a:lnSpc>
                      <a:spcPct val="90000"/>
                    </a:lnSpc>
                    <a:spcAft>
                      <a:spcPts val="400"/>
                    </a:spcAft>
                  </a:pPr>
                  <a:r>
                    <a:rPr lang="de-DE" sz="1400" smtClean="0"/>
                    <a:t>It‘s a ‚living‘ solution, we will regularly be adding features</a:t>
                  </a:r>
                  <a:endParaRPr lang="de-DE" sz="1400" b="0" dirty="0">
                    <a:latin typeface="Calibri Light" panose="020F0302020204030204" pitchFamily="34" charset="0"/>
                  </a:endParaRPr>
                </a:p>
              </p:txBody>
            </p:sp>
            <p:cxnSp>
              <p:nvCxnSpPr>
                <p:cNvPr id="76" name="Gerade Verbindung 86"/>
                <p:cNvCxnSpPr>
                  <a:stCxn id="74" idx="5"/>
                  <a:endCxn id="72" idx="0"/>
                </p:cNvCxnSpPr>
                <p:nvPr/>
              </p:nvCxnSpPr>
              <p:spPr bwMode="gray">
                <a:xfrm>
                  <a:off x="7515545" y="4357468"/>
                  <a:ext cx="335436" cy="256969"/>
                </a:xfrm>
                <a:prstGeom prst="line">
                  <a:avLst/>
                </a:prstGeom>
                <a:noFill/>
                <a:ln w="19050">
                  <a:solidFill>
                    <a:srgbClr val="868282"/>
                  </a:solidFill>
                  <a:prstDash val="sysDot"/>
                  <a:round/>
                  <a:headEnd/>
                  <a:tailEnd/>
                </a:ln>
              </p:spPr>
            </p:cxnSp>
          </p:grpSp>
        </p:grpSp>
        <p:grpSp>
          <p:nvGrpSpPr>
            <p:cNvPr id="53" name="Group 52"/>
            <p:cNvGrpSpPr/>
            <p:nvPr/>
          </p:nvGrpSpPr>
          <p:grpSpPr>
            <a:xfrm>
              <a:off x="543802" y="2732779"/>
              <a:ext cx="4576111" cy="984221"/>
              <a:chOff x="543802" y="2732779"/>
              <a:chExt cx="4576111" cy="984221"/>
            </a:xfrm>
          </p:grpSpPr>
          <p:sp>
            <p:nvSpPr>
              <p:cNvPr id="67" name="Line 50" descr="© INSCALE GmbH, 26.05.2010&#10;http://www.presentationload.com/"/>
              <p:cNvSpPr>
                <a:spLocks noChangeShapeType="1"/>
              </p:cNvSpPr>
              <p:nvPr/>
            </p:nvSpPr>
            <p:spPr bwMode="gray">
              <a:xfrm>
                <a:off x="543802" y="2732779"/>
                <a:ext cx="3781779" cy="7367"/>
              </a:xfrm>
              <a:prstGeom prst="line">
                <a:avLst/>
              </a:prstGeom>
              <a:noFill/>
              <a:ln w="19050">
                <a:solidFill>
                  <a:srgbClr val="868282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DE" sz="2000" dirty="0"/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554038" y="2740146"/>
                <a:ext cx="4565875" cy="976854"/>
                <a:chOff x="554038" y="2740146"/>
                <a:chExt cx="4565875" cy="976854"/>
              </a:xfrm>
            </p:grpSpPr>
            <p:sp>
              <p:nvSpPr>
                <p:cNvPr id="69" name="Oval 5" descr="© INSCALE GmbH, 26.05.2010&#10;http://www.presentationload.com/"/>
                <p:cNvSpPr>
                  <a:spLocks noChangeArrowheads="1"/>
                </p:cNvSpPr>
                <p:nvPr/>
              </p:nvSpPr>
              <p:spPr bwMode="gray">
                <a:xfrm>
                  <a:off x="4579913" y="2931323"/>
                  <a:ext cx="540000" cy="540000"/>
                </a:xfrm>
                <a:prstGeom prst="ellipse">
                  <a:avLst/>
                </a:prstGeom>
                <a:solidFill>
                  <a:schemeClr val="accent3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 anchorCtr="0"/>
                <a:lstStyle/>
                <a:p>
                  <a:pPr algn="ctr">
                    <a:lnSpc>
                      <a:spcPct val="90000"/>
                    </a:lnSpc>
                    <a:spcAft>
                      <a:spcPts val="400"/>
                    </a:spcAft>
                    <a:buClr>
                      <a:srgbClr val="969696"/>
                    </a:buClr>
                  </a:pPr>
                  <a:r>
                    <a:rPr lang="de-DE" sz="2400" b="1" noProof="1" smtClean="0">
                      <a:ln w="18415" cmpd="sng">
                        <a:noFill/>
                        <a:prstDash val="solid"/>
                      </a:ln>
                      <a:solidFill>
                        <a:schemeClr val="bg1"/>
                      </a:solidFill>
                      <a:cs typeface="Arial" charset="0"/>
                    </a:rPr>
                    <a:t>8</a:t>
                  </a:r>
                  <a:endParaRPr lang="de-DE" sz="2400" b="1" noProof="1">
                    <a:ln w="18415" cmpd="sng">
                      <a:noFill/>
                      <a:prstDash val="solid"/>
                    </a:ln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70" name="Text Box 53" descr="© INSCALE GmbH, 26.05.2010&#10;http://www.presentationload.com/"/>
                <p:cNvSpPr txBox="1">
                  <a:spLocks noChangeArrowheads="1"/>
                </p:cNvSpPr>
                <p:nvPr/>
              </p:nvSpPr>
              <p:spPr bwMode="gray">
                <a:xfrm>
                  <a:off x="554038" y="2817000"/>
                  <a:ext cx="3769081" cy="90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90000" tIns="108000" rIns="90000" bIns="108000" anchor="t">
                  <a:noAutofit/>
                </a:bodyPr>
                <a:lstStyle>
                  <a:defPPr>
                    <a:defRPr lang="de-DE"/>
                  </a:defPPr>
                  <a:lvl1pPr>
                    <a:defRPr sz="1200" b="1"/>
                  </a:lvl1pPr>
                </a:lstStyle>
                <a:p>
                  <a:pPr algn="r">
                    <a:lnSpc>
                      <a:spcPct val="90000"/>
                    </a:lnSpc>
                    <a:spcAft>
                      <a:spcPts val="400"/>
                    </a:spcAft>
                  </a:pPr>
                  <a:r>
                    <a:rPr lang="de-DE" sz="1400" smtClean="0"/>
                    <a:t>Aligned with customer applications</a:t>
                  </a:r>
                  <a:endParaRPr lang="de-DE" sz="1400" b="0" dirty="0">
                    <a:latin typeface="Calibri Light" panose="020F0302020204030204" pitchFamily="34" charset="0"/>
                  </a:endParaRPr>
                </a:p>
              </p:txBody>
            </p:sp>
            <p:cxnSp>
              <p:nvCxnSpPr>
                <p:cNvPr id="71" name="Gerade Verbindung 87"/>
                <p:cNvCxnSpPr>
                  <a:stCxn id="67" idx="1"/>
                  <a:endCxn id="69" idx="1"/>
                </p:cNvCxnSpPr>
                <p:nvPr/>
              </p:nvCxnSpPr>
              <p:spPr bwMode="gray">
                <a:xfrm>
                  <a:off x="4325581" y="2740146"/>
                  <a:ext cx="333413" cy="270258"/>
                </a:xfrm>
                <a:prstGeom prst="line">
                  <a:avLst/>
                </a:prstGeom>
                <a:noFill/>
                <a:ln w="19050">
                  <a:solidFill>
                    <a:srgbClr val="868282"/>
                  </a:solidFill>
                  <a:prstDash val="sysDot"/>
                  <a:round/>
                  <a:headEnd/>
                  <a:tailEnd/>
                </a:ln>
              </p:spPr>
            </p:cxnSp>
          </p:grpSp>
        </p:grpSp>
        <p:grpSp>
          <p:nvGrpSpPr>
            <p:cNvPr id="54" name="Group 53"/>
            <p:cNvGrpSpPr/>
            <p:nvPr/>
          </p:nvGrpSpPr>
          <p:grpSpPr>
            <a:xfrm>
              <a:off x="7054626" y="2736062"/>
              <a:ext cx="4594975" cy="980938"/>
              <a:chOff x="7054626" y="2736062"/>
              <a:chExt cx="4594975" cy="980938"/>
            </a:xfrm>
          </p:grpSpPr>
          <p:sp>
            <p:nvSpPr>
              <p:cNvPr id="62" name="Line 49" descr="© INSCALE GmbH, 26.05.2010&#10;http://www.presentationload.com/"/>
              <p:cNvSpPr>
                <a:spLocks noChangeShapeType="1"/>
              </p:cNvSpPr>
              <p:nvPr/>
            </p:nvSpPr>
            <p:spPr bwMode="gray">
              <a:xfrm>
                <a:off x="7850981" y="2736062"/>
                <a:ext cx="3798620" cy="0"/>
              </a:xfrm>
              <a:prstGeom prst="line">
                <a:avLst/>
              </a:prstGeom>
              <a:noFill/>
              <a:ln w="19050">
                <a:solidFill>
                  <a:srgbClr val="868282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DE" sz="2000" dirty="0"/>
              </a:p>
            </p:txBody>
          </p:sp>
          <p:grpSp>
            <p:nvGrpSpPr>
              <p:cNvPr id="63" name="Group 62"/>
              <p:cNvGrpSpPr/>
              <p:nvPr/>
            </p:nvGrpSpPr>
            <p:grpSpPr>
              <a:xfrm>
                <a:off x="7054626" y="2736062"/>
                <a:ext cx="4594975" cy="980938"/>
                <a:chOff x="7054626" y="2736062"/>
                <a:chExt cx="4594975" cy="980938"/>
              </a:xfrm>
            </p:grpSpPr>
            <p:sp>
              <p:nvSpPr>
                <p:cNvPr id="64" name="Oval 5" descr="© INSCALE GmbH, 26.05.2010&#10;http://www.presentationload.com/"/>
                <p:cNvSpPr>
                  <a:spLocks noChangeArrowheads="1"/>
                </p:cNvSpPr>
                <p:nvPr/>
              </p:nvSpPr>
              <p:spPr bwMode="gray">
                <a:xfrm>
                  <a:off x="7054626" y="2931323"/>
                  <a:ext cx="540000" cy="540000"/>
                </a:xfrm>
                <a:prstGeom prst="ellipse">
                  <a:avLst/>
                </a:prstGeom>
                <a:solidFill>
                  <a:schemeClr val="accent3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 anchorCtr="0"/>
                <a:lstStyle/>
                <a:p>
                  <a:pPr algn="ctr">
                    <a:lnSpc>
                      <a:spcPct val="90000"/>
                    </a:lnSpc>
                    <a:spcAft>
                      <a:spcPts val="400"/>
                    </a:spcAft>
                    <a:buClr>
                      <a:srgbClr val="969696"/>
                    </a:buClr>
                  </a:pPr>
                  <a:r>
                    <a:rPr lang="de-DE" sz="2400" b="1" noProof="1" smtClean="0">
                      <a:ln w="18415" cmpd="sng">
                        <a:noFill/>
                        <a:prstDash val="solid"/>
                      </a:ln>
                      <a:solidFill>
                        <a:schemeClr val="bg1"/>
                      </a:solidFill>
                      <a:cs typeface="Arial" charset="0"/>
                    </a:rPr>
                    <a:t>3</a:t>
                  </a:r>
                  <a:endParaRPr lang="de-DE" sz="2400" b="1" noProof="1">
                    <a:ln w="18415" cmpd="sng">
                      <a:noFill/>
                      <a:prstDash val="solid"/>
                    </a:ln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65" name="Text Box 47" descr="© INSCALE GmbH, 26.05.2010&#10;http://www.presentationload.com/"/>
                <p:cNvSpPr txBox="1">
                  <a:spLocks noChangeArrowheads="1"/>
                </p:cNvSpPr>
                <p:nvPr/>
              </p:nvSpPr>
              <p:spPr bwMode="gray">
                <a:xfrm>
                  <a:off x="7850981" y="2817000"/>
                  <a:ext cx="3798620" cy="90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90000" tIns="108000" rIns="90000" bIns="108000" anchor="t">
                  <a:noAutofit/>
                </a:bodyPr>
                <a:lstStyle/>
                <a:p>
                  <a:pPr>
                    <a:lnSpc>
                      <a:spcPct val="90000"/>
                    </a:lnSpc>
                    <a:spcAft>
                      <a:spcPts val="400"/>
                    </a:spcAft>
                  </a:pPr>
                  <a:r>
                    <a:rPr lang="de-DE" sz="1400" b="1" dirty="0" smtClean="0"/>
                    <a:t>Hardware </a:t>
                  </a:r>
                  <a:r>
                    <a:rPr lang="de-DE" sz="1400" b="1" dirty="0" err="1" smtClean="0"/>
                    <a:t>consists</a:t>
                  </a:r>
                  <a:r>
                    <a:rPr lang="de-DE" sz="1400" b="1" dirty="0" smtClean="0"/>
                    <a:t> </a:t>
                  </a:r>
                  <a:r>
                    <a:rPr lang="de-DE" sz="1400" b="1" dirty="0" err="1" smtClean="0"/>
                    <a:t>of</a:t>
                  </a:r>
                  <a:r>
                    <a:rPr lang="de-DE" sz="1400" b="1" dirty="0" smtClean="0"/>
                    <a:t> a Gateway </a:t>
                  </a:r>
                  <a:r>
                    <a:rPr lang="de-DE" sz="1400" b="1" dirty="0" err="1" smtClean="0"/>
                    <a:t>board</a:t>
                  </a:r>
                  <a:r>
                    <a:rPr lang="de-DE" sz="1400" b="1" dirty="0" smtClean="0"/>
                    <a:t>, Sensor </a:t>
                  </a:r>
                  <a:r>
                    <a:rPr lang="de-DE" sz="1400" b="1" dirty="0" err="1" smtClean="0"/>
                    <a:t>boards</a:t>
                  </a:r>
                  <a:r>
                    <a:rPr lang="de-DE" sz="1400" b="1" dirty="0" smtClean="0"/>
                    <a:t> </a:t>
                  </a:r>
                  <a:r>
                    <a:rPr lang="de-DE" sz="1400" b="1" dirty="0" err="1" smtClean="0"/>
                    <a:t>and</a:t>
                  </a:r>
                  <a:r>
                    <a:rPr lang="de-DE" sz="1400" b="1" dirty="0" smtClean="0"/>
                    <a:t> </a:t>
                  </a:r>
                  <a:r>
                    <a:rPr lang="de-DE" sz="1400" b="1" dirty="0" err="1" smtClean="0"/>
                    <a:t>connectivity</a:t>
                  </a:r>
                  <a:r>
                    <a:rPr lang="de-DE" sz="1400" b="1" dirty="0" smtClean="0"/>
                    <a:t> PMODs</a:t>
                  </a:r>
                  <a:endParaRPr lang="de-DE" sz="1400" dirty="0">
                    <a:latin typeface="Calibri Light" panose="020F0302020204030204" pitchFamily="34" charset="0"/>
                  </a:endParaRPr>
                </a:p>
              </p:txBody>
            </p:sp>
            <p:cxnSp>
              <p:nvCxnSpPr>
                <p:cNvPr id="66" name="Gerade Verbindung 88"/>
                <p:cNvCxnSpPr>
                  <a:stCxn id="64" idx="7"/>
                  <a:endCxn id="62" idx="0"/>
                </p:cNvCxnSpPr>
                <p:nvPr/>
              </p:nvCxnSpPr>
              <p:spPr bwMode="gray">
                <a:xfrm flipV="1">
                  <a:off x="7515545" y="2736062"/>
                  <a:ext cx="335436" cy="274342"/>
                </a:xfrm>
                <a:prstGeom prst="line">
                  <a:avLst/>
                </a:prstGeom>
                <a:noFill/>
                <a:ln w="19050">
                  <a:solidFill>
                    <a:srgbClr val="868282"/>
                  </a:solidFill>
                  <a:prstDash val="sysDot"/>
                  <a:round/>
                  <a:headEnd/>
                  <a:tailEnd/>
                </a:ln>
              </p:spPr>
            </p:cxnSp>
          </p:grpSp>
        </p:grpSp>
        <p:grpSp>
          <p:nvGrpSpPr>
            <p:cNvPr id="55" name="Group 54"/>
            <p:cNvGrpSpPr/>
            <p:nvPr/>
          </p:nvGrpSpPr>
          <p:grpSpPr>
            <a:xfrm>
              <a:off x="5215853" y="2788854"/>
              <a:ext cx="1756150" cy="1756150"/>
              <a:chOff x="5215853" y="2788854"/>
              <a:chExt cx="1756150" cy="1756150"/>
            </a:xfrm>
          </p:grpSpPr>
          <p:sp>
            <p:nvSpPr>
              <p:cNvPr id="56" name="Ellipse 55"/>
              <p:cNvSpPr/>
              <p:nvPr/>
            </p:nvSpPr>
            <p:spPr bwMode="gray">
              <a:xfrm>
                <a:off x="5215853" y="2788854"/>
                <a:ext cx="1756150" cy="175615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175">
                <a:noFill/>
                <a:round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>
                  <a:lnSpc>
                    <a:spcPct val="80000"/>
                  </a:lnSpc>
                </a:pPr>
                <a:endParaRPr lang="de-DE" dirty="0">
                  <a:solidFill>
                    <a:srgbClr val="FFFFFF"/>
                  </a:solidFill>
                  <a:latin typeface="Bebas Neue" panose="020B0506020202020201" pitchFamily="34" charset="0"/>
                </a:endParaRPr>
              </a:p>
            </p:txBody>
          </p:sp>
          <p:grpSp>
            <p:nvGrpSpPr>
              <p:cNvPr id="57" name="Group 56"/>
              <p:cNvGrpSpPr/>
              <p:nvPr/>
            </p:nvGrpSpPr>
            <p:grpSpPr>
              <a:xfrm>
                <a:off x="5590136" y="2983673"/>
                <a:ext cx="1172791" cy="1341523"/>
                <a:chOff x="5590136" y="2983673"/>
                <a:chExt cx="1172791" cy="1341523"/>
              </a:xfrm>
            </p:grpSpPr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9709">
                  <a:off x="5658520" y="3541753"/>
                  <a:ext cx="893498" cy="783443"/>
                </a:xfrm>
                <a:prstGeom prst="rect">
                  <a:avLst/>
                </a:prstGeom>
              </p:spPr>
            </p:pic>
            <p:pic>
              <p:nvPicPr>
                <p:cNvPr id="59" name="Picture 58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90136" y="3094414"/>
                  <a:ext cx="608710" cy="573437"/>
                </a:xfrm>
                <a:prstGeom prst="rect">
                  <a:avLst/>
                </a:prstGeom>
              </p:spPr>
            </p:pic>
            <p:sp>
              <p:nvSpPr>
                <p:cNvPr id="60" name="TextBox 59"/>
                <p:cNvSpPr txBox="1"/>
                <p:nvPr/>
              </p:nvSpPr>
              <p:spPr>
                <a:xfrm rot="5400000">
                  <a:off x="6264495" y="3758251"/>
                  <a:ext cx="73525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100" smtClean="0"/>
                    <a:t>Gateway</a:t>
                  </a:r>
                  <a:endParaRPr lang="en-GB" sz="1100"/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 rot="5400000">
                  <a:off x="5959397" y="3220495"/>
                  <a:ext cx="73525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100" smtClean="0"/>
                    <a:t>Sensor</a:t>
                  </a:r>
                  <a:endParaRPr lang="en-GB" sz="11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2294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Visible Things 1.0 – Overview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58" y="969807"/>
            <a:ext cx="4046229" cy="1581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371" y="990593"/>
            <a:ext cx="1221985" cy="11342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3757" y="2141924"/>
            <a:ext cx="1111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Application </a:t>
            </a:r>
          </a:p>
          <a:p>
            <a:r>
              <a:rPr lang="en-GB" sz="1400" dirty="0" smtClean="0">
                <a:solidFill>
                  <a:srgbClr val="FF0000"/>
                </a:solidFill>
              </a:rPr>
              <a:t>Server</a:t>
            </a:r>
            <a:endParaRPr lang="en-GB" sz="1400" dirty="0">
              <a:solidFill>
                <a:srgbClr val="FF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208181" y="1816426"/>
            <a:ext cx="1759886" cy="5769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  <a:headEnd type="triangle" w="sm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605" y="2055299"/>
            <a:ext cx="2089892" cy="158215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418" y="1972002"/>
            <a:ext cx="1984563" cy="172081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0651" y="3681697"/>
            <a:ext cx="700255" cy="525191"/>
          </a:xfrm>
          <a:prstGeom prst="rect">
            <a:avLst/>
          </a:prstGeom>
        </p:spPr>
      </p:pic>
      <p:cxnSp>
        <p:nvCxnSpPr>
          <p:cNvPr id="60" name="Straight Connector 59"/>
          <p:cNvCxnSpPr/>
          <p:nvPr/>
        </p:nvCxnSpPr>
        <p:spPr>
          <a:xfrm flipV="1">
            <a:off x="2952578" y="2534339"/>
            <a:ext cx="0" cy="1066111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" name="Picture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0491" y="2220715"/>
            <a:ext cx="681936" cy="26446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6389" y="4399464"/>
            <a:ext cx="313854" cy="14513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4386" y="4444718"/>
            <a:ext cx="313854" cy="14513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8171" y="4682682"/>
            <a:ext cx="313854" cy="14513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442947" y="4319230"/>
            <a:ext cx="132745" cy="9891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8047" y="4575403"/>
            <a:ext cx="45719" cy="114794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68711" y="4566400"/>
            <a:ext cx="145355" cy="10822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4545" y="4356224"/>
            <a:ext cx="170545" cy="10374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3564" y="4688306"/>
            <a:ext cx="313854" cy="145131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99983" y="4157491"/>
            <a:ext cx="1022355" cy="42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3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Visible Things </a:t>
            </a:r>
            <a:r>
              <a:rPr lang="en-GB" dirty="0"/>
              <a:t>Starter </a:t>
            </a:r>
            <a:r>
              <a:rPr lang="en-GB" dirty="0" smtClean="0"/>
              <a:t>Kit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042" y="1397162"/>
            <a:ext cx="2256920" cy="1701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3" y="1468014"/>
            <a:ext cx="2226989" cy="14817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874" y="3408379"/>
            <a:ext cx="1788861" cy="9078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972" y="3622979"/>
            <a:ext cx="433153" cy="9089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25" y="1804763"/>
            <a:ext cx="611814" cy="453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381" y="2844960"/>
            <a:ext cx="611814" cy="453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817" y="3840658"/>
            <a:ext cx="611814" cy="4531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24984" y="2374970"/>
            <a:ext cx="912429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88" dirty="0"/>
              <a:t>Bluetooth Smart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38951" y="3650222"/>
            <a:ext cx="527709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88" dirty="0"/>
              <a:t>Cellular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40049" y="2654523"/>
            <a:ext cx="388248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88" dirty="0" err="1"/>
              <a:t>WiFi</a:t>
            </a:r>
            <a:endParaRPr lang="en-GB" sz="788" dirty="0"/>
          </a:p>
        </p:txBody>
      </p:sp>
      <p:sp>
        <p:nvSpPr>
          <p:cNvPr id="16" name="TextBox 15"/>
          <p:cNvSpPr txBox="1"/>
          <p:nvPr/>
        </p:nvSpPr>
        <p:spPr>
          <a:xfrm>
            <a:off x="434332" y="1484587"/>
            <a:ext cx="12426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Smart Sensor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83002" y="1191014"/>
            <a:ext cx="8675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Gateway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28235" y="4366396"/>
            <a:ext cx="13484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Cloud Services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2001" y="1118550"/>
            <a:ext cx="1974071" cy="16450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isometricOffAxis2Top">
              <a:rot lat="18967709" lon="1172065" rev="19694622"/>
            </a:camera>
            <a:lightRig rig="soft" dir="t"/>
          </a:scene3d>
          <a:sp3d contourW="12700" prstMaterial="matte">
            <a:bevelT w="0" h="5080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3876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Visible Things – Protocol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1"/>
            <a:r>
              <a:rPr lang="en-US" dirty="0" smtClean="0"/>
              <a:t>Sigfox™</a:t>
            </a:r>
          </a:p>
          <a:p>
            <a:pPr lvl="1"/>
            <a:r>
              <a:rPr lang="en-US" dirty="0" err="1" smtClean="0"/>
              <a:t>LoRa</a:t>
            </a:r>
            <a:r>
              <a:rPr lang="en-US" dirty="0" smtClean="0"/>
              <a:t>™</a:t>
            </a:r>
          </a:p>
          <a:p>
            <a:pPr lvl="1"/>
            <a:r>
              <a:rPr lang="en-US" dirty="0" smtClean="0"/>
              <a:t>Thread</a:t>
            </a:r>
          </a:p>
          <a:p>
            <a:pPr lvl="1"/>
            <a:r>
              <a:rPr lang="en-US" dirty="0" smtClean="0"/>
              <a:t>BT Smart</a:t>
            </a:r>
          </a:p>
          <a:p>
            <a:pPr lvl="1"/>
            <a:r>
              <a:rPr lang="en-US" dirty="0" smtClean="0"/>
              <a:t>WIFI</a:t>
            </a:r>
          </a:p>
          <a:p>
            <a:pPr lvl="1"/>
            <a:r>
              <a:rPr lang="en-US" dirty="0" smtClean="0"/>
              <a:t>IPv4 and IPv6</a:t>
            </a:r>
          </a:p>
          <a:p>
            <a:pPr lvl="1"/>
            <a:r>
              <a:rPr lang="en-US" dirty="0" smtClean="0"/>
              <a:t>3G/4G</a:t>
            </a:r>
          </a:p>
          <a:p>
            <a:pPr lvl="1"/>
            <a:r>
              <a:rPr lang="en-US" dirty="0" err="1" smtClean="0"/>
              <a:t>Huawei</a:t>
            </a:r>
            <a:r>
              <a:rPr lang="en-US" dirty="0" smtClean="0"/>
              <a:t>/</a:t>
            </a:r>
            <a:r>
              <a:rPr lang="en-US" dirty="0" err="1" smtClean="0"/>
              <a:t>Neul</a:t>
            </a:r>
            <a:endParaRPr lang="en-US" dirty="0" smtClean="0"/>
          </a:p>
        </p:txBody>
      </p:sp>
      <p:pic>
        <p:nvPicPr>
          <p:cNvPr id="4" name="Picture 3" descr="Lor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9150" y="1345078"/>
            <a:ext cx="1383214" cy="592393"/>
          </a:xfrm>
          <a:prstGeom prst="rect">
            <a:avLst/>
          </a:prstGeom>
        </p:spPr>
      </p:pic>
      <p:pic>
        <p:nvPicPr>
          <p:cNvPr id="5" name="Picture 4" descr="Logo-SIGFOX - transpar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40449" y="1070373"/>
            <a:ext cx="1954889" cy="3464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Thread-Group-Ver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95951" y="1699115"/>
            <a:ext cx="1786987" cy="471318"/>
          </a:xfrm>
          <a:prstGeom prst="rect">
            <a:avLst/>
          </a:prstGeom>
        </p:spPr>
      </p:pic>
      <p:pic>
        <p:nvPicPr>
          <p:cNvPr id="7" name="Picture 6" descr="wifi-158401_128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2787" y="2317789"/>
            <a:ext cx="1149292" cy="620888"/>
          </a:xfrm>
          <a:prstGeom prst="rect">
            <a:avLst/>
          </a:prstGeom>
        </p:spPr>
      </p:pic>
      <p:pic>
        <p:nvPicPr>
          <p:cNvPr id="8" name="Picture 7" descr="ipv6_logo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23210" y="2736209"/>
            <a:ext cx="972740" cy="468190"/>
          </a:xfrm>
          <a:prstGeom prst="rect">
            <a:avLst/>
          </a:prstGeom>
        </p:spPr>
      </p:pic>
      <p:pic>
        <p:nvPicPr>
          <p:cNvPr id="9" name="Picture 8" descr="bluetooth_smar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9151" y="1966194"/>
            <a:ext cx="1957893" cy="685752"/>
          </a:xfrm>
          <a:prstGeom prst="rect">
            <a:avLst/>
          </a:prstGeom>
        </p:spPr>
      </p:pic>
      <p:pic>
        <p:nvPicPr>
          <p:cNvPr id="10" name="Picture 9" descr="3g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23280" y="3072820"/>
            <a:ext cx="1290584" cy="633575"/>
          </a:xfrm>
          <a:prstGeom prst="rect">
            <a:avLst/>
          </a:prstGeom>
        </p:spPr>
      </p:pic>
      <p:pic>
        <p:nvPicPr>
          <p:cNvPr id="11" name="Picture 10" descr="neul_logo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3349517"/>
            <a:ext cx="1310099" cy="51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SW / cloud – which solution 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 smtClean="0"/>
              <a:t>Which SW/cloud is/will be supported?</a:t>
            </a:r>
            <a:endParaRPr lang="cs-CZ" b="1" dirty="0"/>
          </a:p>
          <a:p>
            <a:r>
              <a:rPr lang="cs-CZ" b="1" dirty="0" smtClean="0"/>
              <a:t>Microsoft Azure </a:t>
            </a:r>
          </a:p>
          <a:p>
            <a:r>
              <a:rPr lang="cs-CZ" b="1" dirty="0" smtClean="0"/>
              <a:t>Oracle</a:t>
            </a:r>
          </a:p>
          <a:p>
            <a:r>
              <a:rPr lang="cs-CZ" b="1" dirty="0" err="1" smtClean="0"/>
              <a:t>Spica</a:t>
            </a:r>
            <a:r>
              <a:rPr lang="cs-CZ" b="1" dirty="0" smtClean="0"/>
              <a:t> </a:t>
            </a:r>
          </a:p>
          <a:p>
            <a:r>
              <a:rPr lang="cs-CZ" b="1" dirty="0" smtClean="0"/>
              <a:t>IBM </a:t>
            </a:r>
            <a:r>
              <a:rPr lang="cs-CZ" b="1" dirty="0" err="1" smtClean="0"/>
              <a:t>BlueMix</a:t>
            </a:r>
            <a:endParaRPr lang="cs-CZ" b="1" dirty="0" smtClean="0"/>
          </a:p>
          <a:p>
            <a:r>
              <a:rPr lang="cs-CZ" b="1" dirty="0" smtClean="0"/>
              <a:t>Avnet Market </a:t>
            </a:r>
            <a:r>
              <a:rPr lang="cs-CZ" b="1" dirty="0" smtClean="0"/>
              <a:t>Place</a:t>
            </a:r>
            <a:endParaRPr lang="cs-CZ" b="1" dirty="0" smtClean="0"/>
          </a:p>
          <a:p>
            <a:endParaRPr lang="cs-CZ" b="1" dirty="0" smtClean="0"/>
          </a:p>
          <a:p>
            <a:pPr marL="914378" lvl="2" indent="0">
              <a:buNone/>
            </a:pPr>
            <a:endParaRPr lang="cs-CZ" b="1" dirty="0" smtClean="0"/>
          </a:p>
          <a:p>
            <a:pPr marL="0" indent="0">
              <a:buNone/>
            </a:pPr>
            <a:r>
              <a:rPr lang="cs-CZ" b="1" dirty="0" smtClean="0"/>
              <a:t>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53660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vnet 2014 Corporate Colors (042514)">
      <a:dk1>
        <a:srgbClr val="575757"/>
      </a:dk1>
      <a:lt1>
        <a:srgbClr val="FFFFFF"/>
      </a:lt1>
      <a:dk2>
        <a:srgbClr val="E22422"/>
      </a:dk2>
      <a:lt2>
        <a:srgbClr val="B2B2B2"/>
      </a:lt2>
      <a:accent1>
        <a:srgbClr val="0593BC"/>
      </a:accent1>
      <a:accent2>
        <a:srgbClr val="8CB31A"/>
      </a:accent2>
      <a:accent3>
        <a:srgbClr val="02406E"/>
      </a:accent3>
      <a:accent4>
        <a:srgbClr val="EB6730"/>
      </a:accent4>
      <a:accent5>
        <a:srgbClr val="1B5C67"/>
      </a:accent5>
      <a:accent6>
        <a:srgbClr val="FFA039"/>
      </a:accent6>
      <a:hlink>
        <a:srgbClr val="E22422"/>
      </a:hlink>
      <a:folHlink>
        <a:srgbClr val="E2242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t"/>
      <a:lstStyle>
        <a:defPPr>
          <a:defRPr b="1" dirty="0" err="1" smtClean="0">
            <a:solidFill>
              <a:srgbClr val="FFFFFF"/>
            </a:solidFill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29506B4545E14D94A8EDFDD37C8FA7" ma:contentTypeVersion="0" ma:contentTypeDescription="Create a new document." ma:contentTypeScope="" ma:versionID="b01c8170dbb6b5312d6396f6e80d45d2">
  <xsd:schema xmlns:xsd="http://www.w3.org/2001/XMLSchema" xmlns:xs="http://www.w3.org/2001/XMLSchema" xmlns:p="http://schemas.microsoft.com/office/2006/metadata/properties" xmlns:ns2="73d894c3-d67a-431a-b9af-52a874521cb1" targetNamespace="http://schemas.microsoft.com/office/2006/metadata/properties" ma:root="true" ma:fieldsID="54e4211e1cd51d866b6ebd92bf42a0f0" ns2:_="">
    <xsd:import namespace="73d894c3-d67a-431a-b9af-52a874521cb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d894c3-d67a-431a-b9af-52a874521cb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3d894c3-d67a-431a-b9af-52a874521cb1">NZNZHUPQMSKZ-470-4</_dlc_DocId>
    <_dlc_DocIdUrl xmlns="73d894c3-d67a-431a-b9af-52a874521cb1">
      <Url>http://sharepoint.avnet.eu/ams/forms/_layouts/DocIdRedir.aspx?ID=NZNZHUPQMSKZ-470-4</Url>
      <Description>NZNZHUPQMSKZ-470-4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29AA1B-048A-4F4E-B1BC-F098614FC6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d894c3-d67a-431a-b9af-52a874521c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478FD29-A8B1-43C0-B53B-F60E1063F0F7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064A2FB7-C61D-4D33-85DE-22197399E760}">
  <ds:schemaRefs>
    <ds:schemaRef ds:uri="http://purl.org/dc/dcmitype/"/>
    <ds:schemaRef ds:uri="http://www.w3.org/XML/1998/namespace"/>
    <ds:schemaRef ds:uri="http://schemas.microsoft.com/office/2006/documentManagement/types"/>
    <ds:schemaRef ds:uri="http://purl.org/dc/terms/"/>
    <ds:schemaRef ds:uri="73d894c3-d67a-431a-b9af-52a874521cb1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7A79A5A8-4B4F-48FE-AD9C-5F891C2D4D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554</Words>
  <Application>Microsoft Office PowerPoint</Application>
  <PresentationFormat>On-screen Show (16:9)</PresentationFormat>
  <Paragraphs>214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Arial Narrow</vt:lpstr>
      <vt:lpstr>Bebas Neue</vt:lpstr>
      <vt:lpstr>Calibri</vt:lpstr>
      <vt:lpstr>Calibri Light</vt:lpstr>
      <vt:lpstr>Gill Sans</vt:lpstr>
      <vt:lpstr>Symbol</vt:lpstr>
      <vt:lpstr>Times New Roman</vt:lpstr>
      <vt:lpstr>ヒラギノ角ゴ ProN W3</vt:lpstr>
      <vt:lpstr>Office Theme</vt:lpstr>
      <vt:lpstr>Image</vt:lpstr>
      <vt:lpstr>IoT – Visible Things Platform   </vt:lpstr>
      <vt:lpstr>Avnet Silica IoT strategy</vt:lpstr>
      <vt:lpstr>„Edge-to-Enterprise“</vt:lpstr>
      <vt:lpstr>Scope of the Visible Things Platform</vt:lpstr>
      <vt:lpstr>What is Visible Things ?</vt:lpstr>
      <vt:lpstr>Visible Things 1.0 – Overview</vt:lpstr>
      <vt:lpstr>Visible Things Starter Kit</vt:lpstr>
      <vt:lpstr>Visible Things – Protocol Support</vt:lpstr>
      <vt:lpstr>SW / cloud – which solution ?</vt:lpstr>
      <vt:lpstr>Sensor nodes</vt:lpstr>
      <vt:lpstr>The Gateway</vt:lpstr>
      <vt:lpstr>The BLE Sensor</vt:lpstr>
      <vt:lpstr>GSM PMODs (3G/4G)</vt:lpstr>
      <vt:lpstr>Sigfox Sensor node</vt:lpstr>
      <vt:lpstr>LoRaWAN Sensor node</vt:lpstr>
      <vt:lpstr>Deliverables – Kits and Order codes</vt:lpstr>
      <vt:lpstr>AVNET Silica Product Portfolio</vt:lpstr>
      <vt:lpstr>PowerPoint Presentation</vt:lpstr>
    </vt:vector>
  </TitlesOfParts>
  <Company>Avnet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Avnet PowerPoint Template - Green Color Scheme</dc:title>
  <dc:creator>Seeleitner, Maria (Avnet-Memec)</dc:creator>
  <cp:lastModifiedBy>Barbarics, Tamas (Avnet Silica)</cp:lastModifiedBy>
  <cp:revision>104</cp:revision>
  <dcterms:created xsi:type="dcterms:W3CDTF">2014-04-23T04:19:15Z</dcterms:created>
  <dcterms:modified xsi:type="dcterms:W3CDTF">2016-09-23T15:17:11Z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0x0101001229506B4545E14D94A8EDFDD37C8FA7</vt:lpwstr>
  </property>
  <property fmtid="{D5CDD505-2E9C-101B-9397-08002B2CF9AE}" pid="3" name="_dlc_DocIdItemGuid">
    <vt:lpwstr>20dffb77-9a68-4660-b5fa-21e89dde0fb5</vt:lpwstr>
  </property>
</Properties>
</file>